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84" r:id="rId4"/>
    <p:sldId id="257" r:id="rId5"/>
    <p:sldId id="258" r:id="rId6"/>
    <p:sldId id="259" r:id="rId7"/>
    <p:sldId id="261" r:id="rId8"/>
    <p:sldId id="282"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p:scale>
          <a:sx n="60" d="100"/>
          <a:sy n="60" d="100"/>
        </p:scale>
        <p:origin x="826" y="6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26" name="Picture 2" descr="http://osrunners.uk/wp-content/uploads/2017/07/running-track-1024x512.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4826" y="0"/>
            <a:ext cx="1371599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447EC3C-1726-45D7-AE8F-EE4066E2663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4260114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2" descr="http://osrunners.uk/wp-content/uploads/2017/07/running-track-1024x512.jpg"/>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52000" contrast="-61000"/>
                    </a14:imgEffect>
                  </a14:imgLayer>
                </a14:imgProps>
              </a:ext>
              <a:ext uri="{28A0092B-C50C-407E-A947-70E740481C1C}">
                <a14:useLocalDpi xmlns:a14="http://schemas.microsoft.com/office/drawing/2010/main" val="0"/>
              </a:ext>
            </a:extLst>
          </a:blip>
          <a:srcRect/>
          <a:stretch>
            <a:fillRect/>
          </a:stretch>
        </p:blipFill>
        <p:spPr bwMode="auto">
          <a:xfrm>
            <a:off x="-504826" y="0"/>
            <a:ext cx="1371599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47EC3C-1726-45D7-AE8F-EE4066E2663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3943235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2" descr="http://osrunners.uk/wp-content/uploads/2017/07/running-track-1024x512.jpg"/>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52000" contrast="-61000"/>
                    </a14:imgEffect>
                  </a14:imgLayer>
                </a14:imgProps>
              </a:ext>
              <a:ext uri="{28A0092B-C50C-407E-A947-70E740481C1C}">
                <a14:useLocalDpi xmlns:a14="http://schemas.microsoft.com/office/drawing/2010/main" val="0"/>
              </a:ext>
            </a:extLst>
          </a:blip>
          <a:srcRect/>
          <a:stretch>
            <a:fillRect/>
          </a:stretch>
        </p:blipFill>
        <p:spPr bwMode="auto">
          <a:xfrm>
            <a:off x="-504826" y="0"/>
            <a:ext cx="1371599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47EC3C-1726-45D7-AE8F-EE4066E2663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1557874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srcRect l="5559" r="5836"/>
          <a:stretch/>
        </p:blipFill>
        <p:spPr>
          <a:xfrm>
            <a:off x="0" y="-297"/>
            <a:ext cx="12192000" cy="6858594"/>
          </a:xfrm>
          <a:prstGeom prst="rect">
            <a:avLst/>
          </a:prstGeom>
        </p:spPr>
      </p:pic>
      <p:sp>
        <p:nvSpPr>
          <p:cNvPr id="2" name="Title 1"/>
          <p:cNvSpPr>
            <a:spLocks noGrp="1"/>
          </p:cNvSpPr>
          <p:nvPr>
            <p:ph type="title"/>
          </p:nvPr>
        </p:nvSpPr>
        <p:spPr/>
        <p:txBody>
          <a:bodyPr>
            <a:normAutofit/>
          </a:bodyPr>
          <a:lstStyle>
            <a:lvl1pPr>
              <a:defRPr sz="6000" b="1"/>
            </a:lvl1pPr>
          </a:lstStyle>
          <a:p>
            <a:r>
              <a:rPr lang="en-US" dirty="0" smtClean="0"/>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447EC3C-1726-45D7-AE8F-EE4066E2663E}" type="datetimeFigureOut">
              <a:rPr lang="en-GB" smtClean="0"/>
              <a:t>15/05/2020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2290002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447EC3C-1726-45D7-AE8F-EE4066E2663E}" type="datetimeFigureOut">
              <a:rPr lang="en-GB" smtClean="0"/>
              <a:t>15/05/2020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3758988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447EC3C-1726-45D7-AE8F-EE4066E2663E}" type="datetimeFigureOut">
              <a:rPr lang="en-GB" smtClean="0"/>
              <a:t>15/05/2020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56860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47EC3C-1726-45D7-AE8F-EE4066E2663E}" type="datetimeFigureOut">
              <a:rPr lang="en-GB" smtClean="0"/>
              <a:t>15/05/2020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2540408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47EC3C-1726-45D7-AE8F-EE4066E2663E}" type="datetimeFigureOut">
              <a:rPr lang="en-GB" smtClean="0"/>
              <a:t>15/05/2020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2716943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47EC3C-1726-45D7-AE8F-EE4066E2663E}" type="datetimeFigureOut">
              <a:rPr lang="en-GB" smtClean="0"/>
              <a:t>15/05/2020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2982184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47EC3C-1726-45D7-AE8F-EE4066E2663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246374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47EC3C-1726-45D7-AE8F-EE4066E2663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2BA5EA-52B4-466F-965F-632B3B8BF6FD}" type="slidenum">
              <a:rPr lang="en-GB" smtClean="0"/>
              <a:t>‹#›</a:t>
            </a:fld>
            <a:endParaRPr lang="en-GB"/>
          </a:p>
        </p:txBody>
      </p:sp>
    </p:spTree>
    <p:extLst>
      <p:ext uri="{BB962C8B-B14F-4D97-AF65-F5344CB8AC3E}">
        <p14:creationId xmlns:p14="http://schemas.microsoft.com/office/powerpoint/2010/main" val="4012710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47EC3C-1726-45D7-AE8F-EE4066E2663E}" type="datetimeFigureOut">
              <a:rPr lang="en-GB" smtClean="0"/>
              <a:t>15/05/2020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2BA5EA-52B4-466F-965F-632B3B8BF6FD}" type="slidenum">
              <a:rPr lang="en-GB" smtClean="0"/>
              <a:t>‹#›</a:t>
            </a:fld>
            <a:endParaRPr lang="en-GB"/>
          </a:p>
        </p:txBody>
      </p:sp>
    </p:spTree>
    <p:extLst>
      <p:ext uri="{BB962C8B-B14F-4D97-AF65-F5344CB8AC3E}">
        <p14:creationId xmlns:p14="http://schemas.microsoft.com/office/powerpoint/2010/main" val="2786406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ba-bamail.com/content.aspx?emailid=15239"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ba-bamail.com/video.aspx?emailid=9533"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magazine.ucla.edu/features/brooms_up_extra_rules/" TargetMode="External"/><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bbc.com/news/uk-england-derbyshire-40974379" TargetMode="External"/><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ww.ba-bamail.com/content.aspx?emailid=6760" TargetMode="External"/><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nathansfamous.com/promos-and-fanfare/hot-dog-eating-contest/" TargetMode="External"/><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ba-bamail.com/content.aspx?emailid=22430" TargetMode="External"/><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ba-bamail.com/content.aspx?emailid=15862" TargetMode="External"/><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radseason.com/event/wife-carrying-championship-sonkajarvi-finland/" TargetMode="External"/><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theguardian.com/uk-news/gallery/2016/aug/29/world-bog-snorkelling-championships-in-pictures"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www.ba-bamail.com/content.aspx?emailid=12762" TargetMode="External"/><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hyperlink" Target="https://www.ba-bamail.com/video.aspx?emailid=4876" TargetMode="External"/><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hyperlink" Target="https://www.surfdogchampionships.com/" TargetMode="External"/><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www.egremontcrabfair.com/" TargetMode="External"/><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25 Funny and Weird Sports You've Never Heard </a:t>
            </a:r>
            <a:r>
              <a:rPr lang="en-US" b="1" dirty="0" smtClean="0"/>
              <a:t>of</a:t>
            </a:r>
            <a:endParaRPr lang="en-GB" dirty="0"/>
          </a:p>
        </p:txBody>
      </p:sp>
      <p:sp>
        <p:nvSpPr>
          <p:cNvPr id="3" name="Subtitle 2"/>
          <p:cNvSpPr>
            <a:spLocks noGrp="1"/>
          </p:cNvSpPr>
          <p:nvPr>
            <p:ph type="subTitle" idx="1"/>
          </p:nvPr>
        </p:nvSpPr>
        <p:spPr>
          <a:xfrm>
            <a:off x="1524000" y="4077324"/>
            <a:ext cx="9144000" cy="1180475"/>
          </a:xfrm>
        </p:spPr>
        <p:txBody>
          <a:bodyPr>
            <a:noAutofit/>
          </a:bodyPr>
          <a:lstStyle/>
          <a:p>
            <a:r>
              <a:rPr lang="en-GB" sz="2800" b="1" dirty="0" smtClean="0"/>
              <a:t>The information has been copied from the website - </a:t>
            </a:r>
            <a:r>
              <a:rPr lang="en-GB" sz="2800" b="1" dirty="0" smtClean="0">
                <a:hlinkClick r:id="rId2"/>
              </a:rPr>
              <a:t>https://www.ba-bamail.com/content.aspx?emailid=15239</a:t>
            </a:r>
            <a:r>
              <a:rPr lang="en-GB" sz="2800" b="1" dirty="0" smtClean="0"/>
              <a:t> to control the content that pupils are accessing.</a:t>
            </a:r>
            <a:endParaRPr lang="en-GB" sz="2800" b="1" dirty="0"/>
          </a:p>
        </p:txBody>
      </p:sp>
    </p:spTree>
    <p:extLst>
      <p:ext uri="{BB962C8B-B14F-4D97-AF65-F5344CB8AC3E}">
        <p14:creationId xmlns:p14="http://schemas.microsoft.com/office/powerpoint/2010/main" val="285201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smtClean="0"/>
              <a:t>Unusual sports</a:t>
            </a:r>
            <a:endParaRPr lang="en-GB" sz="6000" b="1" dirty="0"/>
          </a:p>
        </p:txBody>
      </p:sp>
      <p:sp>
        <p:nvSpPr>
          <p:cNvPr id="3" name="Content Placeholder 2"/>
          <p:cNvSpPr>
            <a:spLocks noGrp="1"/>
          </p:cNvSpPr>
          <p:nvPr>
            <p:ph idx="1"/>
          </p:nvPr>
        </p:nvSpPr>
        <p:spPr/>
        <p:txBody>
          <a:bodyPr/>
          <a:lstStyle/>
          <a:p>
            <a:r>
              <a:rPr lang="en-GB" dirty="0" smtClean="0"/>
              <a:t>On the following slides you will find out about some very unusual sports.</a:t>
            </a:r>
          </a:p>
          <a:p>
            <a:r>
              <a:rPr lang="en-GB" dirty="0" smtClean="0"/>
              <a:t>Do not try any of these activities at home, without very clear support from your parent/carer.  To truly </a:t>
            </a:r>
            <a:r>
              <a:rPr lang="en-GB" smtClean="0"/>
              <a:t>understand why - write </a:t>
            </a:r>
            <a:r>
              <a:rPr lang="en-GB" dirty="0" smtClean="0"/>
              <a:t>a list/discuss what organisers would have to think about to keep spectators and players safe.</a:t>
            </a:r>
          </a:p>
          <a:p>
            <a:r>
              <a:rPr lang="en-GB" dirty="0" smtClean="0"/>
              <a:t>Draw your own world map and try to plot where the sports come from.</a:t>
            </a:r>
          </a:p>
          <a:p>
            <a:r>
              <a:rPr lang="en-GB" dirty="0" smtClean="0"/>
              <a:t>Diamond rank which sports you would like to take part in or watch.</a:t>
            </a:r>
            <a:endParaRPr lang="en-GB" dirty="0"/>
          </a:p>
        </p:txBody>
      </p:sp>
    </p:spTree>
    <p:extLst>
      <p:ext uri="{BB962C8B-B14F-4D97-AF65-F5344CB8AC3E}">
        <p14:creationId xmlns:p14="http://schemas.microsoft.com/office/powerpoint/2010/main" val="7620199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52400" y="390525"/>
            <a:ext cx="2844800" cy="5654675"/>
          </a:xfrm>
        </p:spPr>
        <p:txBody>
          <a:bodyPr>
            <a:normAutofit fontScale="90000"/>
          </a:bodyPr>
          <a:lstStyle/>
          <a:p>
            <a:r>
              <a:rPr lang="en-GB" dirty="0" smtClean="0"/>
              <a:t>Here is a map you can try to copy.  </a:t>
            </a:r>
            <a:br>
              <a:rPr lang="en-GB" dirty="0" smtClean="0"/>
            </a:br>
            <a:r>
              <a:rPr lang="en-GB" dirty="0"/>
              <a:t/>
            </a:r>
            <a:br>
              <a:rPr lang="en-GB" dirty="0"/>
            </a:br>
            <a:r>
              <a:rPr lang="en-GB" sz="3600" i="1" dirty="0" smtClean="0"/>
              <a:t>Remember it doesn’t have to be perfect, just represent the basic shapes.</a:t>
            </a:r>
            <a:endParaRPr lang="en-GB" sz="3600" i="1" dirty="0"/>
          </a:p>
        </p:txBody>
      </p:sp>
      <p:pic>
        <p:nvPicPr>
          <p:cNvPr id="8" name="Picture 7"/>
          <p:cNvPicPr>
            <a:picLocks noChangeAspect="1"/>
          </p:cNvPicPr>
          <p:nvPr/>
        </p:nvPicPr>
        <p:blipFill>
          <a:blip r:embed="rId2"/>
          <a:stretch>
            <a:fillRect/>
          </a:stretch>
        </p:blipFill>
        <p:spPr>
          <a:xfrm>
            <a:off x="2870200" y="0"/>
            <a:ext cx="9436016" cy="6907163"/>
          </a:xfrm>
          <a:prstGeom prst="rect">
            <a:avLst/>
          </a:prstGeom>
        </p:spPr>
      </p:pic>
    </p:spTree>
    <p:extLst>
      <p:ext uri="{BB962C8B-B14F-4D97-AF65-F5344CB8AC3E}">
        <p14:creationId xmlns:p14="http://schemas.microsoft.com/office/powerpoint/2010/main" val="30963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1. </a:t>
            </a:r>
            <a:r>
              <a:rPr lang="en-GB" dirty="0" err="1" smtClean="0"/>
              <a:t>Sepak</a:t>
            </a:r>
            <a:r>
              <a:rPr lang="en-GB" dirty="0" smtClean="0"/>
              <a:t> </a:t>
            </a:r>
            <a:r>
              <a:rPr lang="en-GB" dirty="0" err="1" smtClean="0"/>
              <a:t>Takraw</a:t>
            </a:r>
            <a:endParaRPr lang="en-GB" dirty="0"/>
          </a:p>
        </p:txBody>
      </p:sp>
      <p:pic>
        <p:nvPicPr>
          <p:cNvPr id="7" name="Content Placeholder 6"/>
          <p:cNvPicPr>
            <a:picLocks noGrp="1" noChangeAspect="1"/>
          </p:cNvPicPr>
          <p:nvPr>
            <p:ph sz="half" idx="1"/>
          </p:nvPr>
        </p:nvPicPr>
        <p:blipFill>
          <a:blip r:embed="rId2"/>
          <a:stretch>
            <a:fillRect/>
          </a:stretch>
        </p:blipFill>
        <p:spPr>
          <a:xfrm>
            <a:off x="635000" y="2280009"/>
            <a:ext cx="5181600" cy="3442569"/>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6" name="Content Placeholder 5"/>
          <p:cNvSpPr>
            <a:spLocks noGrp="1"/>
          </p:cNvSpPr>
          <p:nvPr>
            <p:ph sz="half" idx="2"/>
          </p:nvPr>
        </p:nvSpPr>
        <p:spPr/>
        <p:txBody>
          <a:bodyPr/>
          <a:lstStyle/>
          <a:p>
            <a:r>
              <a:rPr lang="en-US" dirty="0"/>
              <a:t>A popular sport in Southeast Asia, this action-packed game resembles </a:t>
            </a:r>
            <a:r>
              <a:rPr lang="en-US" b="1" dirty="0">
                <a:hlinkClick r:id="rId3"/>
              </a:rPr>
              <a:t>volleyball </a:t>
            </a:r>
            <a:r>
              <a:rPr lang="en-US" dirty="0"/>
              <a:t>but instead of hands, players use their feet, knees, chest, and head to move the ball around, which is made from softwood. The International </a:t>
            </a:r>
            <a:r>
              <a:rPr lang="en-US" dirty="0" err="1"/>
              <a:t>Sepak</a:t>
            </a:r>
            <a:r>
              <a:rPr lang="en-US" dirty="0"/>
              <a:t> </a:t>
            </a:r>
            <a:r>
              <a:rPr lang="en-US" dirty="0" err="1"/>
              <a:t>Takraw</a:t>
            </a:r>
            <a:r>
              <a:rPr lang="en-US" dirty="0"/>
              <a:t> Federation holds competitions with teams from over a hundred different countries. </a:t>
            </a:r>
            <a:endParaRPr lang="en-GB" dirty="0"/>
          </a:p>
        </p:txBody>
      </p:sp>
    </p:spTree>
    <p:extLst>
      <p:ext uri="{BB962C8B-B14F-4D97-AF65-F5344CB8AC3E}">
        <p14:creationId xmlns:p14="http://schemas.microsoft.com/office/powerpoint/2010/main" val="26700772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a:t>
            </a:r>
            <a:r>
              <a:rPr lang="en-GB" dirty="0" err="1" smtClean="0"/>
              <a:t>Quidditch</a:t>
            </a:r>
            <a:endParaRPr lang="en-GB" dirty="0"/>
          </a:p>
        </p:txBody>
      </p:sp>
      <p:pic>
        <p:nvPicPr>
          <p:cNvPr id="6" name="Content Placeholder 5"/>
          <p:cNvPicPr>
            <a:picLocks noGrp="1" noChangeAspect="1"/>
          </p:cNvPicPr>
          <p:nvPr>
            <p:ph sz="half" idx="1"/>
          </p:nvPr>
        </p:nvPicPr>
        <p:blipFill>
          <a:blip r:embed="rId2"/>
          <a:stretch>
            <a:fillRect/>
          </a:stretch>
        </p:blipFill>
        <p:spPr>
          <a:xfrm>
            <a:off x="495300" y="2027088"/>
            <a:ext cx="5181600" cy="4024612"/>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10000"/>
          </a:bodyPr>
          <a:lstStyle/>
          <a:p>
            <a:r>
              <a:rPr lang="en-US" dirty="0"/>
              <a:t>This sport was first described in the popular Harry Potter book series, which is meant to be played on flying broomsticks. Real-world enthusiasts have invented a land version that is played on a hockey field. The game first began in US colleges and has since spread across the states. Supporters refer to the game as a </a:t>
            </a:r>
            <a:r>
              <a:rPr lang="en-US" b="1" dirty="0">
                <a:hlinkClick r:id="rId3"/>
              </a:rPr>
              <a:t>muggle </a:t>
            </a:r>
            <a:r>
              <a:rPr lang="en-US" b="1" dirty="0" err="1">
                <a:hlinkClick r:id="rId3"/>
              </a:rPr>
              <a:t>quidditch</a:t>
            </a:r>
            <a:r>
              <a:rPr lang="en-US" dirty="0"/>
              <a:t> because muggles are what the series characters call non-magic folk. </a:t>
            </a:r>
            <a:endParaRPr lang="en-GB" dirty="0"/>
          </a:p>
        </p:txBody>
      </p:sp>
    </p:spTree>
    <p:extLst>
      <p:ext uri="{BB962C8B-B14F-4D97-AF65-F5344CB8AC3E}">
        <p14:creationId xmlns:p14="http://schemas.microsoft.com/office/powerpoint/2010/main" val="8166359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Tuna Tossing</a:t>
            </a:r>
            <a:endParaRPr lang="en-GB" dirty="0"/>
          </a:p>
        </p:txBody>
      </p:sp>
      <p:pic>
        <p:nvPicPr>
          <p:cNvPr id="5" name="Content Placeholder 4"/>
          <p:cNvPicPr>
            <a:picLocks noGrp="1" noChangeAspect="1"/>
          </p:cNvPicPr>
          <p:nvPr>
            <p:ph sz="half" idx="1"/>
          </p:nvPr>
        </p:nvPicPr>
        <p:blipFill>
          <a:blip r:embed="rId2"/>
          <a:stretch>
            <a:fillRect/>
          </a:stretch>
        </p:blipFill>
        <p:spPr>
          <a:xfrm>
            <a:off x="329650" y="2273300"/>
            <a:ext cx="5690150" cy="3172453"/>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10000"/>
          </a:bodyPr>
          <a:lstStyle/>
          <a:p>
            <a:r>
              <a:rPr lang="en-US" dirty="0" smtClean="0"/>
              <a:t>This sport began in South Australia in the small fishing community of Port Lincoln. It was inspired by the local fishermen who would toss fish onto their trucks with force and started being used as a way to spice up a local festival. The winner is the person who manages to throw a 20-pound fish the furthest. Nowadays the competition has become somewhat cleaner: participants use rubber fish instead.</a:t>
            </a:r>
            <a:endParaRPr lang="en-GB" dirty="0"/>
          </a:p>
        </p:txBody>
      </p:sp>
    </p:spTree>
    <p:extLst>
      <p:ext uri="{BB962C8B-B14F-4D97-AF65-F5344CB8AC3E}">
        <p14:creationId xmlns:p14="http://schemas.microsoft.com/office/powerpoint/2010/main" val="37857544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Toe wrestling</a:t>
            </a:r>
            <a:endParaRPr lang="en-GB" dirty="0"/>
          </a:p>
        </p:txBody>
      </p:sp>
      <p:pic>
        <p:nvPicPr>
          <p:cNvPr id="5" name="Content Placeholder 4"/>
          <p:cNvPicPr>
            <a:picLocks noGrp="1" noChangeAspect="1"/>
          </p:cNvPicPr>
          <p:nvPr>
            <p:ph sz="half" idx="1"/>
          </p:nvPr>
        </p:nvPicPr>
        <p:blipFill>
          <a:blip r:embed="rId2"/>
          <a:stretch>
            <a:fillRect/>
          </a:stretch>
        </p:blipFill>
        <p:spPr>
          <a:xfrm>
            <a:off x="352429" y="2286000"/>
            <a:ext cx="5667371" cy="3159753"/>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10000"/>
          </a:bodyPr>
          <a:lstStyle/>
          <a:p>
            <a:r>
              <a:rPr lang="en-US" dirty="0"/>
              <a:t>This sport is similar to arm wrestling with players </a:t>
            </a:r>
            <a:r>
              <a:rPr lang="en-US" b="1" dirty="0">
                <a:hlinkClick r:id="rId3"/>
              </a:rPr>
              <a:t>attempting to pin down their opponent's toes for three seconds</a:t>
            </a:r>
            <a:r>
              <a:rPr lang="en-US" dirty="0"/>
              <a:t>. Players play with their bare feet alternating between their left and right feet and play the best of three rounds. There are separate divisions for men and women. The World Toe Wrestling Championship has been ongoing since the 1970’s and enjoys growing participation.</a:t>
            </a:r>
            <a:endParaRPr lang="en-GB" dirty="0"/>
          </a:p>
        </p:txBody>
      </p:sp>
    </p:spTree>
    <p:extLst>
      <p:ext uri="{BB962C8B-B14F-4D97-AF65-F5344CB8AC3E}">
        <p14:creationId xmlns:p14="http://schemas.microsoft.com/office/powerpoint/2010/main" val="4219032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 Chess boxing</a:t>
            </a:r>
            <a:endParaRPr lang="en-GB" dirty="0"/>
          </a:p>
        </p:txBody>
      </p:sp>
      <p:pic>
        <p:nvPicPr>
          <p:cNvPr id="5" name="Content Placeholder 4"/>
          <p:cNvPicPr>
            <a:picLocks noGrp="1" noChangeAspect="1"/>
          </p:cNvPicPr>
          <p:nvPr>
            <p:ph sz="half" idx="1"/>
          </p:nvPr>
        </p:nvPicPr>
        <p:blipFill>
          <a:blip r:embed="rId2"/>
          <a:stretch>
            <a:fillRect/>
          </a:stretch>
        </p:blipFill>
        <p:spPr>
          <a:xfrm>
            <a:off x="311984" y="1930401"/>
            <a:ext cx="5707816" cy="3792178"/>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lstStyle/>
          <a:p>
            <a:r>
              <a:rPr lang="en-US" dirty="0"/>
              <a:t>This unlikely combination of sports involves brains and brawn. Competitors play 11 </a:t>
            </a:r>
            <a:r>
              <a:rPr lang="en-US" b="1" dirty="0">
                <a:hlinkClick r:id="rId3"/>
              </a:rPr>
              <a:t>alternating rounds of chess and boxing</a:t>
            </a:r>
            <a:r>
              <a:rPr lang="en-US" dirty="0"/>
              <a:t> for three minutes each. This little-known sport has fans in Germany, India, Russia, and the UK. </a:t>
            </a:r>
            <a:endParaRPr lang="en-GB" dirty="0"/>
          </a:p>
        </p:txBody>
      </p:sp>
    </p:spTree>
    <p:extLst>
      <p:ext uri="{BB962C8B-B14F-4D97-AF65-F5344CB8AC3E}">
        <p14:creationId xmlns:p14="http://schemas.microsoft.com/office/powerpoint/2010/main" val="3490399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6. Hotdog Eating Contests</a:t>
            </a:r>
            <a:endParaRPr lang="en-GB" dirty="0"/>
          </a:p>
        </p:txBody>
      </p:sp>
      <p:pic>
        <p:nvPicPr>
          <p:cNvPr id="5" name="Content Placeholder 4"/>
          <p:cNvPicPr>
            <a:picLocks noGrp="1" noChangeAspect="1"/>
          </p:cNvPicPr>
          <p:nvPr>
            <p:ph sz="half" idx="1"/>
          </p:nvPr>
        </p:nvPicPr>
        <p:blipFill>
          <a:blip r:embed="rId2"/>
          <a:stretch>
            <a:fillRect/>
          </a:stretch>
        </p:blipFill>
        <p:spPr>
          <a:xfrm>
            <a:off x="304800" y="1938466"/>
            <a:ext cx="5715000" cy="3773465"/>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10000"/>
          </a:bodyPr>
          <a:lstStyle/>
          <a:p>
            <a:r>
              <a:rPr lang="en-US" dirty="0"/>
              <a:t>One of the more prominent forms of competitive eating, the rules involve participants trying to eat as many hot dogs as they can in a ten minute period. The sport began in US county fairs and has gained recognition due to </a:t>
            </a:r>
            <a:r>
              <a:rPr lang="en-US" b="1" dirty="0">
                <a:hlinkClick r:id="rId3"/>
              </a:rPr>
              <a:t>Nathan’s Hotdog Eating Contest</a:t>
            </a:r>
            <a:r>
              <a:rPr lang="en-US" dirty="0"/>
              <a:t>, held annually on the 4th of July. The sport has spawned a huge industry and enjoys popularity in the US, Canada, and Japan. </a:t>
            </a:r>
            <a:endParaRPr lang="en-GB" dirty="0"/>
          </a:p>
        </p:txBody>
      </p:sp>
    </p:spTree>
    <p:extLst>
      <p:ext uri="{BB962C8B-B14F-4D97-AF65-F5344CB8AC3E}">
        <p14:creationId xmlns:p14="http://schemas.microsoft.com/office/powerpoint/2010/main" val="289767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7. Man vs. Horse Marathon</a:t>
            </a:r>
            <a:endParaRPr lang="en-GB" dirty="0"/>
          </a:p>
        </p:txBody>
      </p:sp>
      <p:pic>
        <p:nvPicPr>
          <p:cNvPr id="5" name="Content Placeholder 4"/>
          <p:cNvPicPr>
            <a:picLocks noGrp="1" noChangeAspect="1"/>
          </p:cNvPicPr>
          <p:nvPr>
            <p:ph sz="half" idx="1"/>
          </p:nvPr>
        </p:nvPicPr>
        <p:blipFill>
          <a:blip r:embed="rId2"/>
          <a:stretch>
            <a:fillRect/>
          </a:stretch>
        </p:blipFill>
        <p:spPr>
          <a:xfrm>
            <a:off x="295010" y="2120900"/>
            <a:ext cx="5724790" cy="3434874"/>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10000"/>
          </a:bodyPr>
          <a:lstStyle/>
          <a:p>
            <a:r>
              <a:rPr lang="en-US" dirty="0"/>
              <a:t>This marathon began as a way to settle a pub argument in 1979 when Welsh locals Gordon Green and Glyn Hones wondered who would win a marathon - a horse or a man. Ever since then, an annual 22-mile (35.4 km) marathon is held in Welsh Town, </a:t>
            </a:r>
            <a:r>
              <a:rPr lang="en-US" b="1" dirty="0">
                <a:hlinkClick r:id="rId3"/>
              </a:rPr>
              <a:t>Wales</a:t>
            </a:r>
            <a:r>
              <a:rPr lang="en-US" dirty="0"/>
              <a:t> with both men and horses running. Men have won on two occasions, but it is usually the horses that emerge as victors. If a human wins, they are eligible to win </a:t>
            </a:r>
            <a:r>
              <a:rPr lang="en-US" dirty="0" smtClean="0"/>
              <a:t>a £25,000 cash </a:t>
            </a:r>
            <a:r>
              <a:rPr lang="en-US" dirty="0"/>
              <a:t>prize.</a:t>
            </a:r>
            <a:endParaRPr lang="en-GB" dirty="0"/>
          </a:p>
        </p:txBody>
      </p:sp>
    </p:spTree>
    <p:extLst>
      <p:ext uri="{BB962C8B-B14F-4D97-AF65-F5344CB8AC3E}">
        <p14:creationId xmlns:p14="http://schemas.microsoft.com/office/powerpoint/2010/main" val="2660448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 Redneck Games</a:t>
            </a:r>
            <a:endParaRPr lang="en-GB" dirty="0"/>
          </a:p>
        </p:txBody>
      </p:sp>
      <p:pic>
        <p:nvPicPr>
          <p:cNvPr id="5" name="Content Placeholder 4"/>
          <p:cNvPicPr>
            <a:picLocks noGrp="1" noChangeAspect="1"/>
          </p:cNvPicPr>
          <p:nvPr>
            <p:ph sz="half" idx="1"/>
          </p:nvPr>
        </p:nvPicPr>
        <p:blipFill>
          <a:blip r:embed="rId2"/>
          <a:stretch>
            <a:fillRect/>
          </a:stretch>
        </p:blipFill>
        <p:spPr>
          <a:xfrm>
            <a:off x="315864" y="2159000"/>
            <a:ext cx="5703936" cy="3375479"/>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lstStyle/>
          <a:p>
            <a:r>
              <a:rPr lang="en-US" dirty="0"/>
              <a:t>Held in East Dublin, Georgia every summer since 1996, this athletic event involves unique sports you might not usually see in any other sporting context. Some of the events include toilet seat tossing, seed spitting, mud belly flops, armpit serenades, and dumpster diving. </a:t>
            </a:r>
            <a:endParaRPr lang="en-GB" dirty="0"/>
          </a:p>
        </p:txBody>
      </p:sp>
    </p:spTree>
    <p:extLst>
      <p:ext uri="{BB962C8B-B14F-4D97-AF65-F5344CB8AC3E}">
        <p14:creationId xmlns:p14="http://schemas.microsoft.com/office/powerpoint/2010/main" val="4124053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 Wheelbarrow Racing</a:t>
            </a:r>
            <a:endParaRPr lang="en-GB" dirty="0"/>
          </a:p>
        </p:txBody>
      </p:sp>
      <p:pic>
        <p:nvPicPr>
          <p:cNvPr id="5" name="Content Placeholder 4"/>
          <p:cNvPicPr>
            <a:picLocks noGrp="1" noChangeAspect="1"/>
          </p:cNvPicPr>
          <p:nvPr>
            <p:ph sz="half" idx="1"/>
          </p:nvPr>
        </p:nvPicPr>
        <p:blipFill>
          <a:blip r:embed="rId2"/>
          <a:stretch>
            <a:fillRect/>
          </a:stretch>
        </p:blipFill>
        <p:spPr>
          <a:xfrm>
            <a:off x="368300" y="1712059"/>
            <a:ext cx="5651500" cy="4227011"/>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lstStyle/>
          <a:p>
            <a:r>
              <a:rPr lang="en-US" dirty="0"/>
              <a:t>In Kenya, there is a race called “To Hell’s Gate on a Wheelbarrow”, which is named after the </a:t>
            </a:r>
            <a:r>
              <a:rPr lang="en-US" b="1" dirty="0">
                <a:hlinkClick r:id="rId3"/>
              </a:rPr>
              <a:t>national park</a:t>
            </a:r>
            <a:r>
              <a:rPr lang="en-US" dirty="0"/>
              <a:t> that holds the 5-kilometer (3.1-mile) racecourse. Funds raised from this fun event go to conservation efforts for the park.  </a:t>
            </a:r>
            <a:endParaRPr lang="en-GB" dirty="0"/>
          </a:p>
        </p:txBody>
      </p:sp>
    </p:spTree>
    <p:extLst>
      <p:ext uri="{BB962C8B-B14F-4D97-AF65-F5344CB8AC3E}">
        <p14:creationId xmlns:p14="http://schemas.microsoft.com/office/powerpoint/2010/main" val="3637815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10. Wife Carrying</a:t>
            </a:r>
            <a:endParaRPr lang="en-GB" dirty="0"/>
          </a:p>
        </p:txBody>
      </p:sp>
      <p:pic>
        <p:nvPicPr>
          <p:cNvPr id="5" name="Content Placeholder 4"/>
          <p:cNvPicPr>
            <a:picLocks noGrp="1" noChangeAspect="1"/>
          </p:cNvPicPr>
          <p:nvPr>
            <p:ph sz="half" idx="1"/>
          </p:nvPr>
        </p:nvPicPr>
        <p:blipFill>
          <a:blip r:embed="rId2"/>
          <a:stretch>
            <a:fillRect/>
          </a:stretch>
        </p:blipFill>
        <p:spPr>
          <a:xfrm>
            <a:off x="337474" y="1968500"/>
            <a:ext cx="5682326" cy="3783027"/>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85000" lnSpcReduction="20000"/>
          </a:bodyPr>
          <a:lstStyle/>
          <a:p>
            <a:r>
              <a:rPr lang="en-US" dirty="0"/>
              <a:t>While this activity sounds like it could be a race held in a quaint European town, this sport enjoys global appeal. The game has its origins in Finland where local women were commonly abducted. The </a:t>
            </a:r>
            <a:r>
              <a:rPr lang="en-US" b="1" dirty="0">
                <a:hlinkClick r:id="rId3"/>
              </a:rPr>
              <a:t>World Wife Carrying World Championship</a:t>
            </a:r>
            <a:r>
              <a:rPr lang="en-US" dirty="0"/>
              <a:t> has teams competing from Australia, Germany, Great Britain, Estonia, Ireland, and the United States. The United States team is highly competitive: participants need to win their state championship to qualify for the global championship. Despite the title, any team of two can participate.</a:t>
            </a:r>
            <a:endParaRPr lang="en-GB" dirty="0"/>
          </a:p>
        </p:txBody>
      </p:sp>
    </p:spTree>
    <p:extLst>
      <p:ext uri="{BB962C8B-B14F-4D97-AF65-F5344CB8AC3E}">
        <p14:creationId xmlns:p14="http://schemas.microsoft.com/office/powerpoint/2010/main" val="875907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11. Bog </a:t>
            </a:r>
            <a:r>
              <a:rPr lang="en-GB" dirty="0" err="1" smtClean="0"/>
              <a:t>Snorkeling</a:t>
            </a:r>
            <a:endParaRPr lang="en-GB" dirty="0"/>
          </a:p>
        </p:txBody>
      </p:sp>
      <p:sp>
        <p:nvSpPr>
          <p:cNvPr id="4" name="Content Placeholder 3"/>
          <p:cNvSpPr>
            <a:spLocks noGrp="1"/>
          </p:cNvSpPr>
          <p:nvPr>
            <p:ph sz="half" idx="2"/>
          </p:nvPr>
        </p:nvSpPr>
        <p:spPr/>
        <p:txBody>
          <a:bodyPr>
            <a:normAutofit lnSpcReduction="10000"/>
          </a:bodyPr>
          <a:lstStyle/>
          <a:p>
            <a:r>
              <a:rPr lang="en-US" dirty="0"/>
              <a:t>Every August, over a hundred swimmers from across the globe meet up in the Welsh town of </a:t>
            </a:r>
            <a:r>
              <a:rPr lang="en-US" dirty="0" err="1"/>
              <a:t>Llanwrtyd</a:t>
            </a:r>
            <a:r>
              <a:rPr lang="en-US" dirty="0"/>
              <a:t> Wells to take part in the annual </a:t>
            </a:r>
            <a:r>
              <a:rPr lang="en-US" b="1" dirty="0">
                <a:hlinkClick r:id="rId2"/>
              </a:rPr>
              <a:t>World Bog Snorkeling Championships</a:t>
            </a:r>
            <a:r>
              <a:rPr lang="en-US" dirty="0"/>
              <a:t>. All participants need to wear flippers and snorkels, and have to complete two lengths of the 60-yard trench without using any traditional swimming strokes whatsoever!</a:t>
            </a:r>
            <a:endParaRPr lang="en-GB" dirty="0"/>
          </a:p>
        </p:txBody>
      </p:sp>
      <p:pic>
        <p:nvPicPr>
          <p:cNvPr id="2050" name="Picture 2" descr="unusual sports - Bog Snorkeling"/>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477081" y="2032000"/>
            <a:ext cx="5542719" cy="3697677"/>
          </a:xfrm>
          <a:prstGeom prst="rect">
            <a:avLst/>
          </a:prstGeom>
          <a:ln w="190500" cap="sq">
            <a:solidFill>
              <a:srgbClr val="0070C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7267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17575"/>
          </a:xfrm>
        </p:spPr>
        <p:txBody>
          <a:bodyPr/>
          <a:lstStyle/>
          <a:p>
            <a:r>
              <a:rPr lang="en-GB" dirty="0" smtClean="0"/>
              <a:t>12. Extreme Ironing</a:t>
            </a:r>
            <a:endParaRPr lang="en-GB" dirty="0"/>
          </a:p>
        </p:txBody>
      </p:sp>
      <p:pic>
        <p:nvPicPr>
          <p:cNvPr id="5" name="Content Placeholder 4"/>
          <p:cNvPicPr>
            <a:picLocks noGrp="1" noChangeAspect="1"/>
          </p:cNvPicPr>
          <p:nvPr>
            <p:ph sz="half" idx="1"/>
          </p:nvPr>
        </p:nvPicPr>
        <p:blipFill rotWithShape="1">
          <a:blip r:embed="rId2"/>
          <a:srcRect b="14440"/>
          <a:stretch/>
        </p:blipFill>
        <p:spPr>
          <a:xfrm>
            <a:off x="863600" y="1371600"/>
            <a:ext cx="4521351" cy="5156200"/>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10000"/>
          </a:bodyPr>
          <a:lstStyle/>
          <a:p>
            <a:r>
              <a:rPr lang="en-US" dirty="0"/>
              <a:t>Here's one that's absolutely nuts! Extreme ironing is a type of extreme sport where people take clothes and ironing boards to remote or </a:t>
            </a:r>
            <a:r>
              <a:rPr lang="en-US" b="1" dirty="0">
                <a:hlinkClick r:id="rId3"/>
              </a:rPr>
              <a:t>dangerous locations</a:t>
            </a:r>
            <a:r>
              <a:rPr lang="en-US" dirty="0"/>
              <a:t> to do a spot of ironing. According to the Extreme Ironing Bureau, extreme ironing is "the latest danger sport that combines the thrills of an extreme outdoor activity with the satisfaction of a well-pressed shirt."</a:t>
            </a:r>
            <a:endParaRPr lang="en-GB" dirty="0"/>
          </a:p>
        </p:txBody>
      </p:sp>
    </p:spTree>
    <p:extLst>
      <p:ext uri="{BB962C8B-B14F-4D97-AF65-F5344CB8AC3E}">
        <p14:creationId xmlns:p14="http://schemas.microsoft.com/office/powerpoint/2010/main" val="1920330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13. Cheese Rolling</a:t>
            </a:r>
            <a:endParaRPr lang="en-GB" dirty="0"/>
          </a:p>
        </p:txBody>
      </p:sp>
      <p:pic>
        <p:nvPicPr>
          <p:cNvPr id="5" name="Content Placeholder 4"/>
          <p:cNvPicPr>
            <a:picLocks noGrp="1" noChangeAspect="1"/>
          </p:cNvPicPr>
          <p:nvPr>
            <p:ph sz="half" idx="1"/>
          </p:nvPr>
        </p:nvPicPr>
        <p:blipFill>
          <a:blip r:embed="rId2"/>
          <a:stretch>
            <a:fillRect/>
          </a:stretch>
        </p:blipFill>
        <p:spPr>
          <a:xfrm>
            <a:off x="393700" y="1824341"/>
            <a:ext cx="5626100" cy="4223428"/>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lstStyle/>
          <a:p>
            <a:r>
              <a:rPr lang="en-US" dirty="0" smtClean="0"/>
              <a:t>A yearly event that takes place in Gloucester, England it the Cooper’s Hill Cheese-Rolling &amp; Wake. This event involves participants rolling a 9-pound cheese wheel down an incredibly steep hill, and chasing after it. The first person to reach the bottom (in one piece) actually gets to take the cheese wheel home!</a:t>
            </a:r>
            <a:endParaRPr lang="en-GB" dirty="0"/>
          </a:p>
        </p:txBody>
      </p:sp>
    </p:spTree>
    <p:extLst>
      <p:ext uri="{BB962C8B-B14F-4D97-AF65-F5344CB8AC3E}">
        <p14:creationId xmlns:p14="http://schemas.microsoft.com/office/powerpoint/2010/main" val="3623867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14. Giant Pumpkin Kayaking</a:t>
            </a:r>
            <a:endParaRPr lang="en-GB" dirty="0"/>
          </a:p>
        </p:txBody>
      </p:sp>
      <p:pic>
        <p:nvPicPr>
          <p:cNvPr id="5" name="Content Placeholder 4"/>
          <p:cNvPicPr>
            <a:picLocks noGrp="1" noChangeAspect="1"/>
          </p:cNvPicPr>
          <p:nvPr>
            <p:ph sz="half" idx="1"/>
          </p:nvPr>
        </p:nvPicPr>
        <p:blipFill>
          <a:blip r:embed="rId2"/>
          <a:stretch>
            <a:fillRect/>
          </a:stretch>
        </p:blipFill>
        <p:spPr>
          <a:xfrm>
            <a:off x="838200" y="1690688"/>
            <a:ext cx="4766469" cy="4766469"/>
          </a:xfrm>
          <a:prstGeom prst="rect">
            <a:avLst/>
          </a:prstGeom>
          <a:ln w="190500" cap="sq">
            <a:solidFill>
              <a:srgbClr val="0070C0"/>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lstStyle/>
          <a:p>
            <a:r>
              <a:rPr lang="en-US" dirty="0"/>
              <a:t>If you're tired of using a kayak to go kayaking, then why not give this quirky sport a try instead? The most famous giant pumpkin race by far takes place annually on Nova Scotia's Lake </a:t>
            </a:r>
            <a:r>
              <a:rPr lang="en-US" dirty="0" err="1"/>
              <a:t>Pesaquid</a:t>
            </a:r>
            <a:r>
              <a:rPr lang="en-US" dirty="0"/>
              <a:t>. The race is around half a mile long, and participants typically decorate their pumpkins in a colorful way.</a:t>
            </a:r>
            <a:endParaRPr lang="en-GB" dirty="0"/>
          </a:p>
        </p:txBody>
      </p:sp>
    </p:spTree>
    <p:extLst>
      <p:ext uri="{BB962C8B-B14F-4D97-AF65-F5344CB8AC3E}">
        <p14:creationId xmlns:p14="http://schemas.microsoft.com/office/powerpoint/2010/main" val="2871534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15. Underwater Football</a:t>
            </a:r>
            <a:endParaRPr lang="en-GB" dirty="0"/>
          </a:p>
        </p:txBody>
      </p:sp>
      <p:pic>
        <p:nvPicPr>
          <p:cNvPr id="5" name="Content Placeholder 4"/>
          <p:cNvPicPr>
            <a:picLocks noGrp="1" noChangeAspect="1"/>
          </p:cNvPicPr>
          <p:nvPr>
            <p:ph sz="half" idx="1"/>
          </p:nvPr>
        </p:nvPicPr>
        <p:blipFill>
          <a:blip r:embed="rId2"/>
          <a:stretch>
            <a:fillRect/>
          </a:stretch>
        </p:blipFill>
        <p:spPr>
          <a:xfrm>
            <a:off x="369331" y="1968501"/>
            <a:ext cx="5650469" cy="3754078"/>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a:xfrm>
            <a:off x="6172200" y="2133599"/>
            <a:ext cx="5181600" cy="4043363"/>
          </a:xfrm>
        </p:spPr>
        <p:txBody>
          <a:bodyPr/>
          <a:lstStyle/>
          <a:p>
            <a:r>
              <a:rPr lang="en-US" dirty="0"/>
              <a:t>Underwater football is basically American football that's usually played in a swimming pool. Players have to wear snorkeling equipment and are tasked with getting the weighted football to the gutter on the other side of the pool</a:t>
            </a:r>
            <a:r>
              <a:rPr lang="en-US" dirty="0" smtClean="0"/>
              <a:t>.  It is played in Canada.</a:t>
            </a:r>
            <a:endParaRPr lang="en-GB" dirty="0"/>
          </a:p>
        </p:txBody>
      </p:sp>
    </p:spTree>
    <p:extLst>
      <p:ext uri="{BB962C8B-B14F-4D97-AF65-F5344CB8AC3E}">
        <p14:creationId xmlns:p14="http://schemas.microsoft.com/office/powerpoint/2010/main" val="15099633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16. Unicycle Hockey</a:t>
            </a:r>
            <a:endParaRPr lang="en-GB" dirty="0"/>
          </a:p>
        </p:txBody>
      </p:sp>
      <p:pic>
        <p:nvPicPr>
          <p:cNvPr id="5" name="Content Placeholder 4"/>
          <p:cNvPicPr>
            <a:picLocks noGrp="1" noChangeAspect="1"/>
          </p:cNvPicPr>
          <p:nvPr>
            <p:ph sz="half" idx="1"/>
          </p:nvPr>
        </p:nvPicPr>
        <p:blipFill>
          <a:blip r:embed="rId2"/>
          <a:stretch>
            <a:fillRect/>
          </a:stretch>
        </p:blipFill>
        <p:spPr>
          <a:xfrm>
            <a:off x="444500" y="1825625"/>
            <a:ext cx="5524500" cy="4336354"/>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lnSpcReduction="10000"/>
          </a:bodyPr>
          <a:lstStyle/>
          <a:p>
            <a:r>
              <a:rPr lang="en-US" dirty="0" smtClean="0"/>
              <a:t>This one's almost as self-explanatory as underwater football, since unicycle hockey is pretty much nothing more than hockey on unicycles, as insane and dangerous as that may sound. Each team consists of 5 players who are required to have both feet on their unicycle at all times.  There are 3 national leagues – UK, Germany and Switzerland.</a:t>
            </a:r>
            <a:endParaRPr lang="en-GB" dirty="0"/>
          </a:p>
        </p:txBody>
      </p:sp>
    </p:spTree>
    <p:extLst>
      <p:ext uri="{BB962C8B-B14F-4D97-AF65-F5344CB8AC3E}">
        <p14:creationId xmlns:p14="http://schemas.microsoft.com/office/powerpoint/2010/main" val="2762065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17. Competitive Worm Charming</a:t>
            </a:r>
            <a:endParaRPr lang="en-GB" dirty="0"/>
          </a:p>
        </p:txBody>
      </p:sp>
      <p:pic>
        <p:nvPicPr>
          <p:cNvPr id="5" name="Content Placeholder 4"/>
          <p:cNvPicPr>
            <a:picLocks noGrp="1" noChangeAspect="1"/>
          </p:cNvPicPr>
          <p:nvPr>
            <p:ph sz="half" idx="1"/>
          </p:nvPr>
        </p:nvPicPr>
        <p:blipFill>
          <a:blip r:embed="rId2"/>
          <a:stretch>
            <a:fillRect/>
          </a:stretch>
        </p:blipFill>
        <p:spPr>
          <a:xfrm>
            <a:off x="393700" y="1731056"/>
            <a:ext cx="5626100" cy="4208014"/>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10000"/>
          </a:bodyPr>
          <a:lstStyle/>
          <a:p>
            <a:r>
              <a:rPr lang="en-US" dirty="0"/>
              <a:t>Worm charming is a sport in which participants attempt to lure as many earthworms out of the ground as possible within a pre-defined timeframe. There are many kinds of techniques that can be used, however, the most common one is to simply tap the ground rhythmically until the worms begin to emerge</a:t>
            </a:r>
            <a:r>
              <a:rPr lang="en-US" dirty="0" smtClean="0"/>
              <a:t>.  It is an annual event at </a:t>
            </a:r>
            <a:r>
              <a:rPr lang="en-US" dirty="0" err="1" smtClean="0"/>
              <a:t>Willaston</a:t>
            </a:r>
            <a:r>
              <a:rPr lang="en-US" dirty="0" smtClean="0"/>
              <a:t> County Primary School in Cheshire, England.</a:t>
            </a:r>
            <a:endParaRPr lang="en-GB" dirty="0"/>
          </a:p>
        </p:txBody>
      </p:sp>
    </p:spTree>
    <p:extLst>
      <p:ext uri="{BB962C8B-B14F-4D97-AF65-F5344CB8AC3E}">
        <p14:creationId xmlns:p14="http://schemas.microsoft.com/office/powerpoint/2010/main" val="41437957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18. Log Rolling</a:t>
            </a:r>
            <a:endParaRPr lang="en-GB" dirty="0"/>
          </a:p>
        </p:txBody>
      </p:sp>
      <p:pic>
        <p:nvPicPr>
          <p:cNvPr id="5" name="Content Placeholder 4"/>
          <p:cNvPicPr>
            <a:picLocks noGrp="1" noChangeAspect="1"/>
          </p:cNvPicPr>
          <p:nvPr>
            <p:ph sz="half" idx="1"/>
          </p:nvPr>
        </p:nvPicPr>
        <p:blipFill>
          <a:blip r:embed="rId2"/>
          <a:stretch>
            <a:fillRect/>
          </a:stretch>
        </p:blipFill>
        <p:spPr>
          <a:xfrm>
            <a:off x="299078" y="2044701"/>
            <a:ext cx="5720722" cy="3785080"/>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lstStyle/>
          <a:p>
            <a:r>
              <a:rPr lang="en-US" dirty="0" smtClean="0"/>
              <a:t>Log rolling tournaments consist of two participants balancing on a floating log, while trying to push their opponent off, without crossing the centerline or making any physical contact. Participants typically win by repeatedly kicking the log, to make it bounce or change direction.  It is most popular in the USA and Canada.</a:t>
            </a:r>
            <a:endParaRPr lang="en-GB" dirty="0"/>
          </a:p>
        </p:txBody>
      </p:sp>
    </p:spTree>
    <p:extLst>
      <p:ext uri="{BB962C8B-B14F-4D97-AF65-F5344CB8AC3E}">
        <p14:creationId xmlns:p14="http://schemas.microsoft.com/office/powerpoint/2010/main" val="118655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  Bubble Soccer</a:t>
            </a:r>
            <a:endParaRPr lang="en-GB" dirty="0"/>
          </a:p>
        </p:txBody>
      </p:sp>
      <p:pic>
        <p:nvPicPr>
          <p:cNvPr id="5" name="Content Placeholder 4"/>
          <p:cNvPicPr>
            <a:picLocks noGrp="1" noChangeAspect="1"/>
          </p:cNvPicPr>
          <p:nvPr>
            <p:ph sz="half" idx="1"/>
          </p:nvPr>
        </p:nvPicPr>
        <p:blipFill>
          <a:blip r:embed="rId2"/>
          <a:stretch>
            <a:fillRect/>
          </a:stretch>
        </p:blipFill>
        <p:spPr>
          <a:xfrm>
            <a:off x="370930" y="2016125"/>
            <a:ext cx="5852070" cy="3904052"/>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a:xfrm>
            <a:off x="6515100" y="1825625"/>
            <a:ext cx="5181600" cy="4351338"/>
          </a:xfrm>
        </p:spPr>
        <p:txBody>
          <a:bodyPr>
            <a:normAutofit fontScale="92500" lnSpcReduction="10000"/>
          </a:bodyPr>
          <a:lstStyle/>
          <a:p>
            <a:r>
              <a:rPr lang="en-US" dirty="0"/>
              <a:t>In this quirky sport, players are strapped into huge inflatable bubbles, which cover their head and upper body. Each team typically consists of five players each, and the game is played with much of the same rules that soccer has. This sport is not only incredibly fun to play, but it's also </a:t>
            </a:r>
            <a:r>
              <a:rPr lang="en-US" b="1" dirty="0">
                <a:hlinkClick r:id="rId3"/>
              </a:rPr>
              <a:t>absolutely hilarious to watch</a:t>
            </a:r>
            <a:r>
              <a:rPr lang="en-US" dirty="0" smtClean="0"/>
              <a:t>!</a:t>
            </a:r>
          </a:p>
          <a:p>
            <a:r>
              <a:rPr lang="en-US" dirty="0" smtClean="0"/>
              <a:t>London held the first ever World Cup in May 2018, with the finals taking place at </a:t>
            </a:r>
            <a:r>
              <a:rPr lang="en-US" dirty="0" err="1" smtClean="0"/>
              <a:t>Wembley</a:t>
            </a:r>
            <a:r>
              <a:rPr lang="en-US" dirty="0" smtClean="0"/>
              <a:t>.</a:t>
            </a:r>
            <a:endParaRPr lang="en-GB" dirty="0"/>
          </a:p>
        </p:txBody>
      </p:sp>
    </p:spTree>
    <p:extLst>
      <p:ext uri="{BB962C8B-B14F-4D97-AF65-F5344CB8AC3E}">
        <p14:creationId xmlns:p14="http://schemas.microsoft.com/office/powerpoint/2010/main" val="39325062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 </a:t>
            </a:r>
            <a:r>
              <a:rPr lang="en-GB" dirty="0" err="1" smtClean="0"/>
              <a:t>Cycleball</a:t>
            </a:r>
            <a:endParaRPr lang="en-GB" dirty="0"/>
          </a:p>
        </p:txBody>
      </p:sp>
      <p:pic>
        <p:nvPicPr>
          <p:cNvPr id="5" name="Content Placeholder 4"/>
          <p:cNvPicPr>
            <a:picLocks noGrp="1" noChangeAspect="1"/>
          </p:cNvPicPr>
          <p:nvPr>
            <p:ph sz="half" idx="1"/>
          </p:nvPr>
        </p:nvPicPr>
        <p:blipFill>
          <a:blip r:embed="rId2"/>
          <a:stretch>
            <a:fillRect/>
          </a:stretch>
        </p:blipFill>
        <p:spPr>
          <a:xfrm>
            <a:off x="343822" y="1981200"/>
            <a:ext cx="5675978" cy="3786577"/>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20000"/>
          </a:bodyPr>
          <a:lstStyle/>
          <a:p>
            <a:r>
              <a:rPr lang="en-US" dirty="0"/>
              <a:t>Also known as '</a:t>
            </a:r>
            <a:r>
              <a:rPr lang="en-US" dirty="0" err="1"/>
              <a:t>radball</a:t>
            </a:r>
            <a:r>
              <a:rPr lang="en-US" dirty="0"/>
              <a:t>', this sport is essentially a game of soccer played with bicycles. The catch is that you're not allowed to use any part of your body, and must only touch the ball with your bicycle. The craziest part is that the bicycles used have absolutely no brakes installed</a:t>
            </a:r>
            <a:r>
              <a:rPr lang="en-US" dirty="0" smtClean="0"/>
              <a:t>!</a:t>
            </a:r>
          </a:p>
          <a:p>
            <a:r>
              <a:rPr lang="en-US" dirty="0" smtClean="0"/>
              <a:t>It was first played in 1893 in Japan.  </a:t>
            </a:r>
          </a:p>
          <a:p>
            <a:r>
              <a:rPr lang="en-US" dirty="0" smtClean="0"/>
              <a:t>It is popular in Austria, Belgium, the Czech Republic, Denmark, France, Germany, Japan, Russia and Switzerland.</a:t>
            </a:r>
            <a:endParaRPr lang="en-GB" dirty="0"/>
          </a:p>
        </p:txBody>
      </p:sp>
    </p:spTree>
    <p:extLst>
      <p:ext uri="{BB962C8B-B14F-4D97-AF65-F5344CB8AC3E}">
        <p14:creationId xmlns:p14="http://schemas.microsoft.com/office/powerpoint/2010/main" val="3734861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21. Pumpkin Chucking</a:t>
            </a:r>
            <a:endParaRPr lang="en-GB" dirty="0"/>
          </a:p>
        </p:txBody>
      </p:sp>
      <p:pic>
        <p:nvPicPr>
          <p:cNvPr id="5" name="Content Placeholder 4"/>
          <p:cNvPicPr>
            <a:picLocks noGrp="1" noChangeAspect="1"/>
          </p:cNvPicPr>
          <p:nvPr>
            <p:ph sz="half" idx="1"/>
          </p:nvPr>
        </p:nvPicPr>
        <p:blipFill>
          <a:blip r:embed="rId2"/>
          <a:stretch>
            <a:fillRect/>
          </a:stretch>
        </p:blipFill>
        <p:spPr>
          <a:xfrm>
            <a:off x="381000" y="1713207"/>
            <a:ext cx="5638800" cy="4232962"/>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normAutofit fontScale="92500" lnSpcReduction="10000"/>
          </a:bodyPr>
          <a:lstStyle/>
          <a:p>
            <a:r>
              <a:rPr lang="en-US" dirty="0" smtClean="0"/>
              <a:t>Also known as '</a:t>
            </a:r>
            <a:r>
              <a:rPr lang="en-US" dirty="0" err="1" smtClean="0"/>
              <a:t>punkin</a:t>
            </a:r>
            <a:r>
              <a:rPr lang="en-US" dirty="0" smtClean="0"/>
              <a:t> </a:t>
            </a:r>
            <a:r>
              <a:rPr lang="en-US" dirty="0" err="1" smtClean="0"/>
              <a:t>chunkin</a:t>
            </a:r>
            <a:r>
              <a:rPr lang="en-US" dirty="0" smtClean="0"/>
              <a:t>', this weird sport requires participants to hurl a pumpkin through the sky as far as possible using a homemade mechanical device. The devices created often vary greatly from one participant to the next, and include gigantic catapults, slingshots, trebuchets, bolt throwers, pneumatic cannons, and </a:t>
            </a:r>
            <a:r>
              <a:rPr lang="en-US" dirty="0" err="1" smtClean="0"/>
              <a:t>centrifugals</a:t>
            </a:r>
            <a:r>
              <a:rPr lang="en-US" dirty="0" smtClean="0"/>
              <a:t>.</a:t>
            </a:r>
          </a:p>
          <a:p>
            <a:r>
              <a:rPr lang="en-US" dirty="0" smtClean="0"/>
              <a:t>It is popular in the USA.</a:t>
            </a:r>
            <a:endParaRPr lang="en-GB" dirty="0"/>
          </a:p>
        </p:txBody>
      </p:sp>
    </p:spTree>
    <p:extLst>
      <p:ext uri="{BB962C8B-B14F-4D97-AF65-F5344CB8AC3E}">
        <p14:creationId xmlns:p14="http://schemas.microsoft.com/office/powerpoint/2010/main" val="30988556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22. Dog Surfing</a:t>
            </a:r>
            <a:endParaRPr lang="en-GB" dirty="0"/>
          </a:p>
        </p:txBody>
      </p:sp>
      <p:pic>
        <p:nvPicPr>
          <p:cNvPr id="5" name="Content Placeholder 4"/>
          <p:cNvPicPr>
            <a:picLocks noGrp="1" noChangeAspect="1"/>
          </p:cNvPicPr>
          <p:nvPr>
            <p:ph sz="half" idx="1"/>
          </p:nvPr>
        </p:nvPicPr>
        <p:blipFill>
          <a:blip r:embed="rId2"/>
          <a:stretch>
            <a:fillRect/>
          </a:stretch>
        </p:blipFill>
        <p:spPr>
          <a:xfrm>
            <a:off x="303279" y="1825625"/>
            <a:ext cx="5754621" cy="3957287"/>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a:xfrm>
            <a:off x="6350000" y="1825625"/>
            <a:ext cx="5181600" cy="4351338"/>
          </a:xfrm>
        </p:spPr>
        <p:txBody>
          <a:bodyPr/>
          <a:lstStyle/>
          <a:p>
            <a:r>
              <a:rPr lang="en-US" dirty="0"/>
              <a:t>This one should be pretty self-explanatory, since it merely involves dogs riding the waves on surfboards, whether alone or accompanied by a human. It originated in California in the 1920s, and </a:t>
            </a:r>
            <a:r>
              <a:rPr lang="en-US" b="1" dirty="0">
                <a:hlinkClick r:id="rId3"/>
              </a:rPr>
              <a:t>competitions are now held all across the USA's coastal areas</a:t>
            </a:r>
            <a:r>
              <a:rPr lang="en-US" dirty="0"/>
              <a:t>.</a:t>
            </a:r>
            <a:endParaRPr lang="en-GB" dirty="0"/>
          </a:p>
        </p:txBody>
      </p:sp>
    </p:spTree>
    <p:extLst>
      <p:ext uri="{BB962C8B-B14F-4D97-AF65-F5344CB8AC3E}">
        <p14:creationId xmlns:p14="http://schemas.microsoft.com/office/powerpoint/2010/main" val="11475404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23. Lawnmower Racing</a:t>
            </a:r>
            <a:endParaRPr lang="en-GB" dirty="0"/>
          </a:p>
        </p:txBody>
      </p:sp>
      <p:pic>
        <p:nvPicPr>
          <p:cNvPr id="5" name="Content Placeholder 4"/>
          <p:cNvPicPr>
            <a:picLocks noGrp="1" noChangeAspect="1"/>
          </p:cNvPicPr>
          <p:nvPr>
            <p:ph sz="half" idx="1"/>
          </p:nvPr>
        </p:nvPicPr>
        <p:blipFill>
          <a:blip r:embed="rId2"/>
          <a:stretch>
            <a:fillRect/>
          </a:stretch>
        </p:blipFill>
        <p:spPr>
          <a:xfrm>
            <a:off x="419100" y="2071415"/>
            <a:ext cx="5575300" cy="3818699"/>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lstStyle/>
          <a:p>
            <a:r>
              <a:rPr lang="en-US" dirty="0" smtClean="0"/>
              <a:t>Invented in England's West Sussex in 1968 by a group of motoring enthusiasts who couldn't afford racecars, this weird sport puts a new spin on doing a spot of gardening. Usually, each lawnmower's blades are removed due to safety concerns, but the original mower engines are generally untouched.</a:t>
            </a:r>
            <a:endParaRPr lang="en-GB" dirty="0"/>
          </a:p>
        </p:txBody>
      </p:sp>
    </p:spTree>
    <p:extLst>
      <p:ext uri="{BB962C8B-B14F-4D97-AF65-F5344CB8AC3E}">
        <p14:creationId xmlns:p14="http://schemas.microsoft.com/office/powerpoint/2010/main" val="8242207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24. Gurning Contests</a:t>
            </a:r>
            <a:endParaRPr lang="en-GB" dirty="0"/>
          </a:p>
        </p:txBody>
      </p:sp>
      <p:pic>
        <p:nvPicPr>
          <p:cNvPr id="5" name="Content Placeholder 4"/>
          <p:cNvPicPr>
            <a:picLocks noGrp="1" noChangeAspect="1"/>
          </p:cNvPicPr>
          <p:nvPr>
            <p:ph sz="half" idx="1"/>
          </p:nvPr>
        </p:nvPicPr>
        <p:blipFill>
          <a:blip r:embed="rId2"/>
          <a:stretch>
            <a:fillRect/>
          </a:stretch>
        </p:blipFill>
        <p:spPr>
          <a:xfrm>
            <a:off x="342900" y="1825625"/>
            <a:ext cx="5651500" cy="3777989"/>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p:txBody>
          <a:bodyPr/>
          <a:lstStyle/>
          <a:p>
            <a:r>
              <a:rPr lang="en-US" dirty="0"/>
              <a:t>Gurning contests are a rural British tradition where participants compete to pull the most distorted facial expression possible. The World Gurning Championship takes place at the </a:t>
            </a:r>
            <a:r>
              <a:rPr lang="en-US" b="1" dirty="0" err="1">
                <a:hlinkClick r:id="rId3"/>
              </a:rPr>
              <a:t>Egremont</a:t>
            </a:r>
            <a:r>
              <a:rPr lang="en-US" b="1" dirty="0">
                <a:hlinkClick r:id="rId3"/>
              </a:rPr>
              <a:t> Crab Fair</a:t>
            </a:r>
            <a:r>
              <a:rPr lang="en-US" dirty="0"/>
              <a:t> once a year, which dates back to 1267 when it was granted a Royal Charter by King Henry III.</a:t>
            </a:r>
            <a:endParaRPr lang="en-GB" dirty="0"/>
          </a:p>
        </p:txBody>
      </p:sp>
    </p:spTree>
    <p:extLst>
      <p:ext uri="{BB962C8B-B14F-4D97-AF65-F5344CB8AC3E}">
        <p14:creationId xmlns:p14="http://schemas.microsoft.com/office/powerpoint/2010/main" val="35105938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25. Caber Tossing</a:t>
            </a:r>
            <a:endParaRPr lang="en-GB" dirty="0"/>
          </a:p>
        </p:txBody>
      </p:sp>
      <p:pic>
        <p:nvPicPr>
          <p:cNvPr id="5" name="Content Placeholder 4"/>
          <p:cNvPicPr>
            <a:picLocks noGrp="1" noChangeAspect="1"/>
          </p:cNvPicPr>
          <p:nvPr>
            <p:ph sz="half" idx="1"/>
          </p:nvPr>
        </p:nvPicPr>
        <p:blipFill>
          <a:blip r:embed="rId2"/>
          <a:stretch>
            <a:fillRect/>
          </a:stretch>
        </p:blipFill>
        <p:spPr>
          <a:xfrm>
            <a:off x="304800" y="1930011"/>
            <a:ext cx="5791200" cy="3863444"/>
          </a:xfrm>
          <a:prstGeom prst="rect">
            <a:avLst/>
          </a:prstGeom>
          <a:ln w="190500" cap="sq">
            <a:solidFill>
              <a:schemeClr val="accent5"/>
            </a:solidFill>
            <a:miter lim="800000"/>
          </a:ln>
          <a:effectLst>
            <a:outerShdw blurRad="57150" dist="50800" dir="2700000" algn="tl" rotWithShape="0">
              <a:srgbClr val="000000">
                <a:alpha val="40000"/>
              </a:srgbClr>
            </a:outerShdw>
          </a:effectLst>
        </p:spPr>
      </p:pic>
      <p:sp>
        <p:nvSpPr>
          <p:cNvPr id="4" name="Content Placeholder 3"/>
          <p:cNvSpPr>
            <a:spLocks noGrp="1"/>
          </p:cNvSpPr>
          <p:nvPr>
            <p:ph sz="half" idx="2"/>
          </p:nvPr>
        </p:nvSpPr>
        <p:spPr>
          <a:xfrm>
            <a:off x="6438900" y="1825625"/>
            <a:ext cx="5181600" cy="4351338"/>
          </a:xfrm>
        </p:spPr>
        <p:txBody>
          <a:bodyPr/>
          <a:lstStyle/>
          <a:p>
            <a:r>
              <a:rPr lang="en-US" dirty="0" smtClean="0"/>
              <a:t>Caber tossing is a traditional Scottish game where people compete by tossing a heavy log, known as a caber (Gaelic for 'wooden beam'). However, the aim is not to toss it as far as possible but to vertically flip it over so that it lands in the '12 o'clock position' in reference to the thrower.</a:t>
            </a:r>
            <a:endParaRPr lang="en-GB" dirty="0"/>
          </a:p>
        </p:txBody>
      </p:sp>
    </p:spTree>
    <p:extLst>
      <p:ext uri="{BB962C8B-B14F-4D97-AF65-F5344CB8AC3E}">
        <p14:creationId xmlns:p14="http://schemas.microsoft.com/office/powerpoint/2010/main" val="26905792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Additional </a:t>
            </a:r>
            <a:r>
              <a:rPr lang="en-GB" dirty="0"/>
              <a:t>r</a:t>
            </a:r>
            <a:r>
              <a:rPr lang="en-GB" dirty="0" smtClean="0"/>
              <a:t>esearch</a:t>
            </a:r>
            <a:endParaRPr lang="en-GB" dirty="0"/>
          </a:p>
        </p:txBody>
      </p:sp>
      <p:pic>
        <p:nvPicPr>
          <p:cNvPr id="5" name="Content Placeholder 4"/>
          <p:cNvPicPr>
            <a:picLocks noGrp="1" noChangeAspect="1"/>
          </p:cNvPicPr>
          <p:nvPr>
            <p:ph sz="half" idx="1"/>
          </p:nvPr>
        </p:nvPicPr>
        <p:blipFill>
          <a:blip r:embed="rId2"/>
          <a:stretch>
            <a:fillRect/>
          </a:stretch>
        </p:blipFill>
        <p:spPr>
          <a:xfrm>
            <a:off x="272435" y="1690688"/>
            <a:ext cx="5747365" cy="4207071"/>
          </a:xfrm>
          <a:prstGeom prst="rect">
            <a:avLst/>
          </a:prstGeom>
        </p:spPr>
      </p:pic>
      <p:sp>
        <p:nvSpPr>
          <p:cNvPr id="4" name="Content Placeholder 3"/>
          <p:cNvSpPr>
            <a:spLocks noGrp="1"/>
          </p:cNvSpPr>
          <p:nvPr>
            <p:ph sz="half" idx="2"/>
          </p:nvPr>
        </p:nvSpPr>
        <p:spPr>
          <a:xfrm>
            <a:off x="6172200" y="2438399"/>
            <a:ext cx="5181600" cy="3738563"/>
          </a:xfrm>
        </p:spPr>
        <p:txBody>
          <a:bodyPr/>
          <a:lstStyle/>
          <a:p>
            <a:r>
              <a:rPr lang="en-GB" dirty="0" smtClean="0"/>
              <a:t>If you have managed to plot the sports on a world map, can you find a sport that is popular in  some of the countries that have not been mentioned in this </a:t>
            </a:r>
            <a:r>
              <a:rPr lang="en-GB" dirty="0" err="1" smtClean="0"/>
              <a:t>Powerpoint</a:t>
            </a:r>
            <a:r>
              <a:rPr lang="en-GB" dirty="0"/>
              <a:t>?</a:t>
            </a:r>
          </a:p>
        </p:txBody>
      </p:sp>
    </p:spTree>
    <p:extLst>
      <p:ext uri="{BB962C8B-B14F-4D97-AF65-F5344CB8AC3E}">
        <p14:creationId xmlns:p14="http://schemas.microsoft.com/office/powerpoint/2010/main" val="21299720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1394</Words>
  <Application>Microsoft Office PowerPoint</Application>
  <PresentationFormat>Widescreen</PresentationFormat>
  <Paragraphs>64</Paragraphs>
  <Slides>29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Calibri</vt:lpstr>
      <vt:lpstr>Calibri Light</vt:lpstr>
      <vt:lpstr>Office Theme</vt:lpstr>
      <vt:lpstr>25 Funny and Weird Sports You've Never Heard of</vt:lpstr>
      <vt:lpstr>Unusual sports</vt:lpstr>
      <vt:lpstr>Here is a map you can try to copy.    Remember it doesn’t have to be perfect, just represent the basic shapes.</vt:lpstr>
      <vt:lpstr>1. Sepak Takraw</vt:lpstr>
      <vt:lpstr>2. Quidditch</vt:lpstr>
      <vt:lpstr>3. Tuna Tossing</vt:lpstr>
      <vt:lpstr>4. Toe wrestling</vt:lpstr>
      <vt:lpstr>5. Chess boxing</vt:lpstr>
      <vt:lpstr>6. Hotdog Eating Contests</vt:lpstr>
      <vt:lpstr>7. Man vs. Horse Marathon</vt:lpstr>
      <vt:lpstr>8. Redneck Games</vt:lpstr>
      <vt:lpstr>9. Wheelbarrow Racing</vt:lpstr>
      <vt:lpstr>10. Wife Carrying</vt:lpstr>
      <vt:lpstr>11. Bog Snorkeling</vt:lpstr>
      <vt:lpstr>12. Extreme Ironing</vt:lpstr>
      <vt:lpstr>13. Cheese Rolling</vt:lpstr>
      <vt:lpstr>14. Giant Pumpkin Kayaking</vt:lpstr>
      <vt:lpstr>15. Underwater Football</vt:lpstr>
      <vt:lpstr>16. Unicycle Hockey</vt:lpstr>
      <vt:lpstr>17. Competitive Worm Charming</vt:lpstr>
      <vt:lpstr>18. Log Rolling</vt:lpstr>
      <vt:lpstr>19.  Bubble Soccer</vt:lpstr>
      <vt:lpstr>20. Cycleball</vt:lpstr>
      <vt:lpstr>21. Pumpkin Chucking</vt:lpstr>
      <vt:lpstr>22. Dog Surfing</vt:lpstr>
      <vt:lpstr>23. Lawnmower Racing</vt:lpstr>
      <vt:lpstr>24. Gurning Contests</vt:lpstr>
      <vt:lpstr>25. Caber Tossing</vt:lpstr>
      <vt:lpstr>Additional research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25 Funny and Weird Sports You've Never Heard of</dc:title>
  <dc:creator>Cate Morris</dc:creator>
  <cp:lastModifiedBy>Cate Morris</cp:lastModifiedBy>
  <cp:revision>8</cp:revision>
  <dcterms:created xsi:type="dcterms:W3CDTF">2020-05-15T10:22:48Z</dcterms:created>
  <dcterms:modified xsi:type="dcterms:W3CDTF">2020-05-15T11:44:25Z</dcterms:modified>
</cp:coreProperties>
</file>