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Lst>
  <p:sldSz cy="6858000" cx="12192000"/>
  <p:notesSz cx="6858000" cy="9926625"/>
  <p:embeddedFontLst>
    <p:embeddedFont>
      <p:font typeface="Century Gothic"/>
      <p:regular r:id="rId24"/>
      <p:bold r:id="rId25"/>
      <p:italic r:id="rId26"/>
      <p:boldItalic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8" roundtripDataSignature="AMtx7mjwvBhweTeOgdj1MjZqcrKFH32XP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font" Target="fonts/CenturyGothic-regular.fntdata"/><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CenturyGothic-italic.fntdata"/><Relationship Id="rId25" Type="http://schemas.openxmlformats.org/officeDocument/2006/relationships/font" Target="fonts/CenturyGothic-bold.fntdata"/><Relationship Id="rId28" Type="http://customschemas.google.com/relationships/presentationmetadata" Target="metadata"/><Relationship Id="rId27" Type="http://schemas.openxmlformats.org/officeDocument/2006/relationships/font" Target="fonts/CenturyGothic-bold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744475"/>
            <a:ext cx="4572225"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715125"/>
            <a:ext cx="5486400" cy="4466975"/>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715125"/>
            <a:ext cx="548640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143225" y="744475"/>
            <a:ext cx="4572225"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txBox="1"/>
          <p:nvPr>
            <p:ph idx="1" type="body"/>
          </p:nvPr>
        </p:nvSpPr>
        <p:spPr>
          <a:xfrm>
            <a:off x="685800" y="4715125"/>
            <a:ext cx="548640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9" name="Google Shape;99;p2:notes"/>
          <p:cNvSpPr/>
          <p:nvPr>
            <p:ph idx="2" type="sldImg"/>
          </p:nvPr>
        </p:nvSpPr>
        <p:spPr>
          <a:xfrm>
            <a:off x="1143225" y="744475"/>
            <a:ext cx="4572225"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3:notes"/>
          <p:cNvSpPr txBox="1"/>
          <p:nvPr>
            <p:ph idx="1" type="body"/>
          </p:nvPr>
        </p:nvSpPr>
        <p:spPr>
          <a:xfrm>
            <a:off x="685800" y="4715125"/>
            <a:ext cx="548640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7" name="Google Shape;107;p3:notes"/>
          <p:cNvSpPr/>
          <p:nvPr>
            <p:ph idx="2" type="sldImg"/>
          </p:nvPr>
        </p:nvSpPr>
        <p:spPr>
          <a:xfrm>
            <a:off x="1143225" y="744475"/>
            <a:ext cx="4572225"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85800" y="4715125"/>
            <a:ext cx="548640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2" name="Google Shape;112;p4:notes"/>
          <p:cNvSpPr/>
          <p:nvPr>
            <p:ph idx="2" type="sldImg"/>
          </p:nvPr>
        </p:nvSpPr>
        <p:spPr>
          <a:xfrm>
            <a:off x="1143225" y="744475"/>
            <a:ext cx="4572225"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notes"/>
          <p:cNvSpPr txBox="1"/>
          <p:nvPr>
            <p:ph idx="1" type="body"/>
          </p:nvPr>
        </p:nvSpPr>
        <p:spPr>
          <a:xfrm>
            <a:off x="685800" y="4715125"/>
            <a:ext cx="548640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9" name="Google Shape;119;p5:notes"/>
          <p:cNvSpPr/>
          <p:nvPr>
            <p:ph idx="2" type="sldImg"/>
          </p:nvPr>
        </p:nvSpPr>
        <p:spPr>
          <a:xfrm>
            <a:off x="1143225" y="744475"/>
            <a:ext cx="4572225"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6:notes"/>
          <p:cNvSpPr txBox="1"/>
          <p:nvPr>
            <p:ph idx="1" type="body"/>
          </p:nvPr>
        </p:nvSpPr>
        <p:spPr>
          <a:xfrm>
            <a:off x="685800" y="4715125"/>
            <a:ext cx="548640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9" name="Google Shape;129;p6:notes"/>
          <p:cNvSpPr/>
          <p:nvPr>
            <p:ph idx="2" type="sldImg"/>
          </p:nvPr>
        </p:nvSpPr>
        <p:spPr>
          <a:xfrm>
            <a:off x="1143225" y="744475"/>
            <a:ext cx="4572225"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7:notes"/>
          <p:cNvSpPr txBox="1"/>
          <p:nvPr>
            <p:ph idx="1" type="body"/>
          </p:nvPr>
        </p:nvSpPr>
        <p:spPr>
          <a:xfrm>
            <a:off x="685800" y="4715125"/>
            <a:ext cx="548640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4" name="Google Shape;134;p7:notes"/>
          <p:cNvSpPr/>
          <p:nvPr>
            <p:ph idx="2" type="sldImg"/>
          </p:nvPr>
        </p:nvSpPr>
        <p:spPr>
          <a:xfrm>
            <a:off x="1143225" y="744475"/>
            <a:ext cx="4572225"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8:notes"/>
          <p:cNvSpPr txBox="1"/>
          <p:nvPr>
            <p:ph idx="1" type="body"/>
          </p:nvPr>
        </p:nvSpPr>
        <p:spPr>
          <a:xfrm>
            <a:off x="685800" y="4715125"/>
            <a:ext cx="548640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1" name="Google Shape;141;p8:notes"/>
          <p:cNvSpPr/>
          <p:nvPr>
            <p:ph idx="2" type="sldImg"/>
          </p:nvPr>
        </p:nvSpPr>
        <p:spPr>
          <a:xfrm>
            <a:off x="1143225" y="744475"/>
            <a:ext cx="4572225"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383d162684b_0_1:notes"/>
          <p:cNvSpPr txBox="1"/>
          <p:nvPr>
            <p:ph idx="1" type="body"/>
          </p:nvPr>
        </p:nvSpPr>
        <p:spPr>
          <a:xfrm>
            <a:off x="685800" y="4715125"/>
            <a:ext cx="54864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7" name="Google Shape;147;g383d162684b_0_1:notes"/>
          <p:cNvSpPr/>
          <p:nvPr>
            <p:ph idx="2" type="sldImg"/>
          </p:nvPr>
        </p:nvSpPr>
        <p:spPr>
          <a:xfrm>
            <a:off x="1143225" y="744475"/>
            <a:ext cx="45723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383d162684b_0_6:notes"/>
          <p:cNvSpPr txBox="1"/>
          <p:nvPr>
            <p:ph idx="1" type="body"/>
          </p:nvPr>
        </p:nvSpPr>
        <p:spPr>
          <a:xfrm>
            <a:off x="685800" y="4715125"/>
            <a:ext cx="54864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3" name="Google Shape;153;g383d162684b_0_6:notes"/>
          <p:cNvSpPr/>
          <p:nvPr>
            <p:ph idx="2" type="sldImg"/>
          </p:nvPr>
        </p:nvSpPr>
        <p:spPr>
          <a:xfrm>
            <a:off x="1143225" y="744475"/>
            <a:ext cx="45723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383d162684b_0_11:notes"/>
          <p:cNvSpPr txBox="1"/>
          <p:nvPr>
            <p:ph idx="1" type="body"/>
          </p:nvPr>
        </p:nvSpPr>
        <p:spPr>
          <a:xfrm>
            <a:off x="685800" y="4715125"/>
            <a:ext cx="54864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9" name="Google Shape;159;g383d162684b_0_11:notes"/>
          <p:cNvSpPr/>
          <p:nvPr>
            <p:ph idx="2" type="sldImg"/>
          </p:nvPr>
        </p:nvSpPr>
        <p:spPr>
          <a:xfrm>
            <a:off x="1143225" y="744475"/>
            <a:ext cx="45723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383d162684b_0_21:notes"/>
          <p:cNvSpPr txBox="1"/>
          <p:nvPr>
            <p:ph idx="1" type="body"/>
          </p:nvPr>
        </p:nvSpPr>
        <p:spPr>
          <a:xfrm>
            <a:off x="685800" y="4715125"/>
            <a:ext cx="54864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5" name="Google Shape;165;g383d162684b_0_21:notes"/>
          <p:cNvSpPr/>
          <p:nvPr>
            <p:ph idx="2" type="sldImg"/>
          </p:nvPr>
        </p:nvSpPr>
        <p:spPr>
          <a:xfrm>
            <a:off x="1143225" y="744475"/>
            <a:ext cx="45723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383d162684b_0_26:notes"/>
          <p:cNvSpPr txBox="1"/>
          <p:nvPr>
            <p:ph idx="1" type="body"/>
          </p:nvPr>
        </p:nvSpPr>
        <p:spPr>
          <a:xfrm>
            <a:off x="685800" y="4715125"/>
            <a:ext cx="54864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1" name="Google Shape;171;g383d162684b_0_26:notes"/>
          <p:cNvSpPr/>
          <p:nvPr>
            <p:ph idx="2" type="sldImg"/>
          </p:nvPr>
        </p:nvSpPr>
        <p:spPr>
          <a:xfrm>
            <a:off x="1143225" y="744475"/>
            <a:ext cx="45723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g383d162684b_0_31:notes"/>
          <p:cNvSpPr txBox="1"/>
          <p:nvPr>
            <p:ph idx="1" type="body"/>
          </p:nvPr>
        </p:nvSpPr>
        <p:spPr>
          <a:xfrm>
            <a:off x="685800" y="4715125"/>
            <a:ext cx="54864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7" name="Google Shape;177;g383d162684b_0_31:notes"/>
          <p:cNvSpPr/>
          <p:nvPr>
            <p:ph idx="2" type="sldImg"/>
          </p:nvPr>
        </p:nvSpPr>
        <p:spPr>
          <a:xfrm>
            <a:off x="1143225" y="744475"/>
            <a:ext cx="45723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g30b13316393_0_0:notes"/>
          <p:cNvSpPr/>
          <p:nvPr>
            <p:ph idx="2" type="sldImg"/>
          </p:nvPr>
        </p:nvSpPr>
        <p:spPr>
          <a:xfrm>
            <a:off x="1143225" y="744475"/>
            <a:ext cx="4572300" cy="3722400"/>
          </a:xfrm>
          <a:custGeom>
            <a:rect b="b" l="l" r="r" t="t"/>
            <a:pathLst>
              <a:path extrusionOk="0" h="120000" w="120000">
                <a:moveTo>
                  <a:pt x="0" y="0"/>
                </a:moveTo>
                <a:lnTo>
                  <a:pt x="120000" y="0"/>
                </a:lnTo>
                <a:lnTo>
                  <a:pt x="120000" y="120000"/>
                </a:lnTo>
                <a:lnTo>
                  <a:pt x="0" y="120000"/>
                </a:lnTo>
                <a:close/>
              </a:path>
            </a:pathLst>
          </a:custGeom>
        </p:spPr>
      </p:sp>
      <p:sp>
        <p:nvSpPr>
          <p:cNvPr id="183" name="Google Shape;183;g30b13316393_0_0:notes"/>
          <p:cNvSpPr txBox="1"/>
          <p:nvPr>
            <p:ph idx="1" type="body"/>
          </p:nvPr>
        </p:nvSpPr>
        <p:spPr>
          <a:xfrm>
            <a:off x="685800" y="4715125"/>
            <a:ext cx="54864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9:notes"/>
          <p:cNvSpPr txBox="1"/>
          <p:nvPr>
            <p:ph idx="1" type="body"/>
          </p:nvPr>
        </p:nvSpPr>
        <p:spPr>
          <a:xfrm>
            <a:off x="685800" y="4715125"/>
            <a:ext cx="548640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9" name="Google Shape;189;p9:notes"/>
          <p:cNvSpPr/>
          <p:nvPr>
            <p:ph idx="2" type="sldImg"/>
          </p:nvPr>
        </p:nvSpPr>
        <p:spPr>
          <a:xfrm>
            <a:off x="1143225" y="744475"/>
            <a:ext cx="4572225"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0:notes"/>
          <p:cNvSpPr txBox="1"/>
          <p:nvPr>
            <p:ph idx="1" type="body"/>
          </p:nvPr>
        </p:nvSpPr>
        <p:spPr>
          <a:xfrm>
            <a:off x="685800" y="4715125"/>
            <a:ext cx="548640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5" name="Google Shape;195;p10:notes"/>
          <p:cNvSpPr/>
          <p:nvPr>
            <p:ph idx="2" type="sldImg"/>
          </p:nvPr>
        </p:nvSpPr>
        <p:spPr>
          <a:xfrm>
            <a:off x="1143225" y="744475"/>
            <a:ext cx="4572225"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1:notes"/>
          <p:cNvSpPr txBox="1"/>
          <p:nvPr>
            <p:ph idx="1" type="body"/>
          </p:nvPr>
        </p:nvSpPr>
        <p:spPr>
          <a:xfrm>
            <a:off x="685800" y="4715125"/>
            <a:ext cx="548640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0" name="Google Shape;200;p11:notes"/>
          <p:cNvSpPr/>
          <p:nvPr>
            <p:ph idx="2" type="sldImg"/>
          </p:nvPr>
        </p:nvSpPr>
        <p:spPr>
          <a:xfrm>
            <a:off x="1143225" y="744475"/>
            <a:ext cx="4572225"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2:notes"/>
          <p:cNvSpPr txBox="1"/>
          <p:nvPr>
            <p:ph idx="1" type="body"/>
          </p:nvPr>
        </p:nvSpPr>
        <p:spPr>
          <a:xfrm>
            <a:off x="685800" y="4715125"/>
            <a:ext cx="548640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6" name="Google Shape;206;p12:notes"/>
          <p:cNvSpPr/>
          <p:nvPr>
            <p:ph idx="2" type="sldImg"/>
          </p:nvPr>
        </p:nvSpPr>
        <p:spPr>
          <a:xfrm>
            <a:off x="1143225" y="744475"/>
            <a:ext cx="4572225"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 name="Google Shape;14;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5" name="Shape 15"/>
        <p:cNvGrpSpPr/>
        <p:nvPr/>
      </p:nvGrpSpPr>
      <p:grpSpPr>
        <a:xfrm>
          <a:off x="0" y="0"/>
          <a:ext cx="0" cy="0"/>
          <a:chOff x="0" y="0"/>
          <a:chExt cx="0" cy="0"/>
        </a:xfrm>
      </p:grpSpPr>
      <p:sp>
        <p:nvSpPr>
          <p:cNvPr id="16" name="Google Shape;16;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1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 name="Google Shape;18;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1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1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 name="Google Shape;24;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1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1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1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1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1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1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1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2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2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2"/>
          <p:cNvSpPr/>
          <p:nvPr>
            <p:ph idx="2" type="pic"/>
          </p:nvPr>
        </p:nvSpPr>
        <p:spPr>
          <a:xfrm>
            <a:off x="5183188" y="987425"/>
            <a:ext cx="6172200" cy="4873625"/>
          </a:xfrm>
          <a:prstGeom prst="rect">
            <a:avLst/>
          </a:prstGeom>
          <a:noFill/>
          <a:ln>
            <a:noFill/>
          </a:ln>
        </p:spPr>
      </p:sp>
      <p:sp>
        <p:nvSpPr>
          <p:cNvPr id="64" name="Google Shape;64;p2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1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19.jpg"/><Relationship Id="rId11" Type="http://schemas.openxmlformats.org/officeDocument/2006/relationships/image" Target="../media/image18.jpg"/><Relationship Id="rId10" Type="http://schemas.openxmlformats.org/officeDocument/2006/relationships/image" Target="../media/image15.jpg"/><Relationship Id="rId12" Type="http://schemas.openxmlformats.org/officeDocument/2006/relationships/image" Target="../media/image16.jpg"/><Relationship Id="rId9" Type="http://schemas.openxmlformats.org/officeDocument/2006/relationships/image" Target="../media/image20.jpg"/><Relationship Id="rId5" Type="http://schemas.openxmlformats.org/officeDocument/2006/relationships/image" Target="../media/image9.png"/><Relationship Id="rId6" Type="http://schemas.openxmlformats.org/officeDocument/2006/relationships/image" Target="../media/image13.jpg"/><Relationship Id="rId7" Type="http://schemas.openxmlformats.org/officeDocument/2006/relationships/image" Target="../media/image21.jpg"/><Relationship Id="rId8" Type="http://schemas.openxmlformats.org/officeDocument/2006/relationships/image" Target="../media/image1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1.png"/><Relationship Id="rId4" Type="http://schemas.openxmlformats.org/officeDocument/2006/relationships/image" Target="../media/image7.png"/><Relationship Id="rId5" Type="http://schemas.openxmlformats.org/officeDocument/2006/relationships/image" Target="../media/image3.png"/><Relationship Id="rId6"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b="0" l="0" r="0" t="0"/>
          <a:stretch/>
        </p:blipFill>
        <p:spPr>
          <a:xfrm>
            <a:off x="890400" y="-669275"/>
            <a:ext cx="9886950" cy="5543550"/>
          </a:xfrm>
          <a:prstGeom prst="rect">
            <a:avLst/>
          </a:prstGeom>
          <a:noFill/>
          <a:ln>
            <a:noFill/>
          </a:ln>
        </p:spPr>
      </p:pic>
      <p:pic>
        <p:nvPicPr>
          <p:cNvPr id="85" name="Google Shape;85;p1"/>
          <p:cNvPicPr preferRelativeResize="0"/>
          <p:nvPr/>
        </p:nvPicPr>
        <p:blipFill>
          <a:blip r:embed="rId4">
            <a:alphaModFix/>
          </a:blip>
          <a:stretch>
            <a:fillRect/>
          </a:stretch>
        </p:blipFill>
        <p:spPr>
          <a:xfrm>
            <a:off x="-316003" y="2655926"/>
            <a:ext cx="2921648" cy="1889047"/>
          </a:xfrm>
          <a:prstGeom prst="rect">
            <a:avLst/>
          </a:prstGeom>
          <a:noFill/>
          <a:ln>
            <a:noFill/>
          </a:ln>
        </p:spPr>
      </p:pic>
      <p:sp>
        <p:nvSpPr>
          <p:cNvPr id="86" name="Google Shape;86;p1"/>
          <p:cNvSpPr/>
          <p:nvPr/>
        </p:nvSpPr>
        <p:spPr>
          <a:xfrm>
            <a:off x="4509600" y="4012801"/>
            <a:ext cx="3172800" cy="455400"/>
          </a:xfrm>
          <a:prstGeom prst="rect">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87" name="Google Shape;87;p1"/>
          <p:cNvSpPr txBox="1"/>
          <p:nvPr>
            <p:ph idx="4294967295" type="subTitle"/>
          </p:nvPr>
        </p:nvSpPr>
        <p:spPr>
          <a:xfrm>
            <a:off x="4476025" y="4012800"/>
            <a:ext cx="3081300" cy="455400"/>
          </a:xfrm>
          <a:prstGeom prst="rect">
            <a:avLst/>
          </a:prstGeom>
          <a:noFill/>
          <a:ln>
            <a:noFill/>
          </a:ln>
        </p:spPr>
        <p:txBody>
          <a:bodyPr anchorCtr="0" anchor="t" bIns="45700" lIns="91425" spcFirstLastPara="1" rIns="91425" wrap="square" tIns="45700">
            <a:normAutofit fontScale="77500"/>
          </a:bodyPr>
          <a:lstStyle/>
          <a:p>
            <a:pPr indent="0" lvl="0" marL="0" marR="0" rtl="0" algn="ctr">
              <a:lnSpc>
                <a:spcPct val="90000"/>
              </a:lnSpc>
              <a:spcBef>
                <a:spcPts val="0"/>
              </a:spcBef>
              <a:spcAft>
                <a:spcPts val="0"/>
              </a:spcAft>
              <a:buClr>
                <a:schemeClr val="dk1"/>
              </a:buClr>
              <a:buSzPct val="100000"/>
              <a:buFont typeface="Arial"/>
              <a:buNone/>
            </a:pPr>
            <a:r>
              <a:rPr lang="en-GB"/>
              <a:t>22nd-24th October</a:t>
            </a:r>
            <a:r>
              <a:rPr b="0" i="0" lang="en-GB" sz="2800" u="none" cap="none" strike="noStrike">
                <a:solidFill>
                  <a:schemeClr val="dk1"/>
                </a:solidFill>
                <a:latin typeface="Calibri"/>
                <a:ea typeface="Calibri"/>
                <a:cs typeface="Calibri"/>
                <a:sym typeface="Calibri"/>
              </a:rPr>
              <a:t> </a:t>
            </a:r>
            <a:r>
              <a:rPr lang="en-GB"/>
              <a:t>2025</a:t>
            </a:r>
            <a:endParaRPr b="0" i="0" sz="2800" u="none" cap="none" strike="noStrike">
              <a:solidFill>
                <a:schemeClr val="dk1"/>
              </a:solidFill>
              <a:latin typeface="Calibri"/>
              <a:ea typeface="Calibri"/>
              <a:cs typeface="Calibri"/>
              <a:sym typeface="Calibri"/>
            </a:endParaRPr>
          </a:p>
        </p:txBody>
      </p:sp>
      <p:pic>
        <p:nvPicPr>
          <p:cNvPr id="88" name="Google Shape;88;p1"/>
          <p:cNvPicPr preferRelativeResize="0"/>
          <p:nvPr/>
        </p:nvPicPr>
        <p:blipFill rotWithShape="1">
          <a:blip r:embed="rId5">
            <a:alphaModFix/>
          </a:blip>
          <a:srcRect b="0" l="0" r="0" t="0"/>
          <a:stretch/>
        </p:blipFill>
        <p:spPr>
          <a:xfrm>
            <a:off x="8677832" y="-2"/>
            <a:ext cx="3514167" cy="2108500"/>
          </a:xfrm>
          <a:prstGeom prst="rect">
            <a:avLst/>
          </a:prstGeom>
          <a:solidFill>
            <a:schemeClr val="lt1"/>
          </a:solidFill>
          <a:ln>
            <a:noFill/>
          </a:ln>
        </p:spPr>
      </p:pic>
      <p:pic>
        <p:nvPicPr>
          <p:cNvPr id="89" name="Google Shape;89;p1"/>
          <p:cNvPicPr preferRelativeResize="0"/>
          <p:nvPr/>
        </p:nvPicPr>
        <p:blipFill>
          <a:blip r:embed="rId6">
            <a:alphaModFix/>
          </a:blip>
          <a:stretch>
            <a:fillRect/>
          </a:stretch>
        </p:blipFill>
        <p:spPr>
          <a:xfrm>
            <a:off x="211878" y="-497600"/>
            <a:ext cx="3514176" cy="3514176"/>
          </a:xfrm>
          <a:prstGeom prst="rect">
            <a:avLst/>
          </a:prstGeom>
          <a:noFill/>
          <a:ln>
            <a:noFill/>
          </a:ln>
        </p:spPr>
      </p:pic>
      <p:pic>
        <p:nvPicPr>
          <p:cNvPr id="90" name="Google Shape;90;p1"/>
          <p:cNvPicPr preferRelativeResize="0"/>
          <p:nvPr/>
        </p:nvPicPr>
        <p:blipFill>
          <a:blip r:embed="rId4">
            <a:alphaModFix/>
          </a:blip>
          <a:stretch>
            <a:fillRect/>
          </a:stretch>
        </p:blipFill>
        <p:spPr>
          <a:xfrm>
            <a:off x="9421547" y="2011976"/>
            <a:ext cx="2921648" cy="1889047"/>
          </a:xfrm>
          <a:prstGeom prst="rect">
            <a:avLst/>
          </a:prstGeom>
          <a:noFill/>
          <a:ln>
            <a:noFill/>
          </a:ln>
        </p:spPr>
      </p:pic>
      <p:pic>
        <p:nvPicPr>
          <p:cNvPr id="91" name="Google Shape;91;p1"/>
          <p:cNvPicPr preferRelativeResize="0"/>
          <p:nvPr/>
        </p:nvPicPr>
        <p:blipFill>
          <a:blip r:embed="rId7">
            <a:alphaModFix/>
          </a:blip>
          <a:stretch>
            <a:fillRect/>
          </a:stretch>
        </p:blipFill>
        <p:spPr>
          <a:xfrm>
            <a:off x="-2" y="4088263"/>
            <a:ext cx="4476024" cy="2288798"/>
          </a:xfrm>
          <a:prstGeom prst="rect">
            <a:avLst/>
          </a:prstGeom>
          <a:noFill/>
          <a:ln>
            <a:noFill/>
          </a:ln>
        </p:spPr>
      </p:pic>
      <p:pic>
        <p:nvPicPr>
          <p:cNvPr id="92" name="Google Shape;92;p1"/>
          <p:cNvPicPr preferRelativeResize="0"/>
          <p:nvPr/>
        </p:nvPicPr>
        <p:blipFill>
          <a:blip r:embed="rId8">
            <a:alphaModFix/>
          </a:blip>
          <a:stretch>
            <a:fillRect/>
          </a:stretch>
        </p:blipFill>
        <p:spPr>
          <a:xfrm>
            <a:off x="3646065" y="4655450"/>
            <a:ext cx="4221121" cy="2108499"/>
          </a:xfrm>
          <a:prstGeom prst="rect">
            <a:avLst/>
          </a:prstGeom>
          <a:noFill/>
          <a:ln>
            <a:noFill/>
          </a:ln>
        </p:spPr>
      </p:pic>
      <p:pic>
        <p:nvPicPr>
          <p:cNvPr id="93" name="Google Shape;93;p1"/>
          <p:cNvPicPr preferRelativeResize="0"/>
          <p:nvPr/>
        </p:nvPicPr>
        <p:blipFill>
          <a:blip r:embed="rId9">
            <a:alphaModFix/>
          </a:blip>
          <a:stretch>
            <a:fillRect/>
          </a:stretch>
        </p:blipFill>
        <p:spPr>
          <a:xfrm>
            <a:off x="7867175" y="3807400"/>
            <a:ext cx="4476024" cy="2744635"/>
          </a:xfrm>
          <a:prstGeom prst="rect">
            <a:avLst/>
          </a:prstGeom>
          <a:noFill/>
          <a:ln>
            <a:noFill/>
          </a:ln>
        </p:spPr>
      </p:pic>
      <p:pic>
        <p:nvPicPr>
          <p:cNvPr id="94" name="Google Shape;94;p1"/>
          <p:cNvPicPr preferRelativeResize="0"/>
          <p:nvPr/>
        </p:nvPicPr>
        <p:blipFill>
          <a:blip r:embed="rId10">
            <a:alphaModFix/>
          </a:blip>
          <a:stretch>
            <a:fillRect/>
          </a:stretch>
        </p:blipFill>
        <p:spPr>
          <a:xfrm>
            <a:off x="3381128" y="-950149"/>
            <a:ext cx="5429723" cy="2288798"/>
          </a:xfrm>
          <a:prstGeom prst="rect">
            <a:avLst/>
          </a:prstGeom>
          <a:noFill/>
          <a:ln>
            <a:noFill/>
          </a:ln>
        </p:spPr>
      </p:pic>
      <p:pic>
        <p:nvPicPr>
          <p:cNvPr id="95" name="Google Shape;95;p1"/>
          <p:cNvPicPr preferRelativeResize="0"/>
          <p:nvPr/>
        </p:nvPicPr>
        <p:blipFill>
          <a:blip r:embed="rId11">
            <a:alphaModFix/>
          </a:blip>
          <a:stretch>
            <a:fillRect/>
          </a:stretch>
        </p:blipFill>
        <p:spPr>
          <a:xfrm>
            <a:off x="5603707" y="1180328"/>
            <a:ext cx="460344" cy="158322"/>
          </a:xfrm>
          <a:prstGeom prst="rect">
            <a:avLst/>
          </a:prstGeom>
          <a:noFill/>
          <a:ln>
            <a:noFill/>
          </a:ln>
        </p:spPr>
      </p:pic>
      <p:pic>
        <p:nvPicPr>
          <p:cNvPr id="96" name="Google Shape;96;p1"/>
          <p:cNvPicPr preferRelativeResize="0"/>
          <p:nvPr/>
        </p:nvPicPr>
        <p:blipFill>
          <a:blip r:embed="rId12">
            <a:alphaModFix/>
          </a:blip>
          <a:stretch>
            <a:fillRect/>
          </a:stretch>
        </p:blipFill>
        <p:spPr>
          <a:xfrm>
            <a:off x="12402819" y="-1277402"/>
            <a:ext cx="119166" cy="5143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2"/>
          <p:cNvSpPr/>
          <p:nvPr/>
        </p:nvSpPr>
        <p:spPr>
          <a:xfrm>
            <a:off x="1727200" y="518120"/>
            <a:ext cx="3086100" cy="92333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entury Gothic"/>
                <a:ea typeface="Century Gothic"/>
                <a:cs typeface="Century Gothic"/>
                <a:sym typeface="Century Gothic"/>
              </a:rPr>
              <a:t>ABERNANT LAKE HOTEL, </a:t>
            </a:r>
            <a:br>
              <a:rPr b="0" i="0" lang="en-GB" sz="1800" u="none" cap="none" strike="noStrike">
                <a:solidFill>
                  <a:schemeClr val="dk1"/>
                </a:solidFill>
                <a:latin typeface="Century Gothic"/>
                <a:ea typeface="Century Gothic"/>
                <a:cs typeface="Century Gothic"/>
                <a:sym typeface="Century Gothic"/>
              </a:rPr>
            </a:br>
            <a:r>
              <a:rPr b="0" i="0" lang="en-GB" sz="1800" u="none" cap="none" strike="noStrike">
                <a:solidFill>
                  <a:schemeClr val="dk1"/>
                </a:solidFill>
                <a:latin typeface="Century Gothic"/>
                <a:ea typeface="Century Gothic"/>
                <a:cs typeface="Century Gothic"/>
                <a:sym typeface="Century Gothic"/>
              </a:rPr>
              <a:t>LLANWRTYD WELLS, </a:t>
            </a:r>
            <a:br>
              <a:rPr b="0" i="0" lang="en-GB" sz="1800" u="none" cap="none" strike="noStrike">
                <a:solidFill>
                  <a:schemeClr val="dk1"/>
                </a:solidFill>
                <a:latin typeface="Century Gothic"/>
                <a:ea typeface="Century Gothic"/>
                <a:cs typeface="Century Gothic"/>
                <a:sym typeface="Century Gothic"/>
              </a:rPr>
            </a:br>
            <a:r>
              <a:rPr b="0" i="0" lang="en-GB" sz="1800" u="none" cap="none" strike="noStrike">
                <a:solidFill>
                  <a:schemeClr val="dk1"/>
                </a:solidFill>
                <a:latin typeface="Century Gothic"/>
                <a:ea typeface="Century Gothic"/>
                <a:cs typeface="Century Gothic"/>
                <a:sym typeface="Century Gothic"/>
              </a:rPr>
              <a:t>POWYS</a:t>
            </a:r>
            <a:endParaRPr b="0" i="0" sz="1400" u="none" cap="none" strike="noStrike">
              <a:solidFill>
                <a:srgbClr val="000000"/>
              </a:solidFill>
              <a:latin typeface="Arial"/>
              <a:ea typeface="Arial"/>
              <a:cs typeface="Arial"/>
              <a:sym typeface="Arial"/>
            </a:endParaRPr>
          </a:p>
        </p:txBody>
      </p:sp>
      <p:pic>
        <p:nvPicPr>
          <p:cNvPr id="102" name="Google Shape;102;p2"/>
          <p:cNvPicPr preferRelativeResize="0"/>
          <p:nvPr/>
        </p:nvPicPr>
        <p:blipFill rotWithShape="1">
          <a:blip r:embed="rId3">
            <a:alphaModFix/>
          </a:blip>
          <a:srcRect b="0" l="0" r="0" t="0"/>
          <a:stretch/>
        </p:blipFill>
        <p:spPr>
          <a:xfrm>
            <a:off x="6502399" y="0"/>
            <a:ext cx="7100359" cy="6857999"/>
          </a:xfrm>
          <a:prstGeom prst="rect">
            <a:avLst/>
          </a:prstGeom>
          <a:noFill/>
          <a:ln>
            <a:noFill/>
          </a:ln>
        </p:spPr>
      </p:pic>
      <p:sp>
        <p:nvSpPr>
          <p:cNvPr id="103" name="Google Shape;103;p2"/>
          <p:cNvSpPr/>
          <p:nvPr/>
        </p:nvSpPr>
        <p:spPr>
          <a:xfrm>
            <a:off x="114300" y="2610682"/>
            <a:ext cx="6096000" cy="3970318"/>
          </a:xfrm>
          <a:prstGeom prst="rect">
            <a:avLst/>
          </a:prstGeom>
          <a:noFill/>
          <a:ln>
            <a:noFill/>
          </a:ln>
        </p:spPr>
        <p:txBody>
          <a:bodyPr anchorCtr="0" anchor="t" bIns="45700" lIns="91425" spcFirstLastPara="1" rIns="91425" wrap="square" tIns="45700">
            <a:spAutoFit/>
          </a:bodyPr>
          <a:lstStyle/>
          <a:p>
            <a:pPr indent="-114300" lvl="0" marL="0" marR="0" rtl="0" algn="l">
              <a:lnSpc>
                <a:spcPct val="100000"/>
              </a:lnSpc>
              <a:spcBef>
                <a:spcPts val="0"/>
              </a:spcBef>
              <a:spcAft>
                <a:spcPts val="0"/>
              </a:spcAft>
              <a:buClr>
                <a:schemeClr val="dk1"/>
              </a:buClr>
              <a:buSzPts val="1800"/>
              <a:buFont typeface="Noto Sans Symbols"/>
              <a:buChar char="❖"/>
            </a:pPr>
            <a:r>
              <a:rPr b="0" i="0" lang="en-GB" sz="1800" u="none" cap="none" strike="noStrike">
                <a:solidFill>
                  <a:schemeClr val="dk1"/>
                </a:solidFill>
                <a:latin typeface="Century Gothic"/>
                <a:ea typeface="Century Gothic"/>
                <a:cs typeface="Century Gothic"/>
                <a:sym typeface="Century Gothic"/>
              </a:rPr>
              <a:t>Located in Powys, Mid Wales.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entury Gothic"/>
              <a:ea typeface="Century Gothic"/>
              <a:cs typeface="Century Gothic"/>
              <a:sym typeface="Century Gothic"/>
            </a:endParaRPr>
          </a:p>
          <a:p>
            <a:pPr indent="-114300" lvl="0" marL="0" marR="0" rtl="0" algn="l">
              <a:lnSpc>
                <a:spcPct val="100000"/>
              </a:lnSpc>
              <a:spcBef>
                <a:spcPts val="0"/>
              </a:spcBef>
              <a:spcAft>
                <a:spcPts val="0"/>
              </a:spcAft>
              <a:buClr>
                <a:schemeClr val="dk1"/>
              </a:buClr>
              <a:buSzPts val="1800"/>
              <a:buFont typeface="Noto Sans Symbols"/>
              <a:buChar char="❖"/>
            </a:pPr>
            <a:r>
              <a:rPr b="0" i="0" lang="en-GB" sz="1800" u="none" cap="none" strike="noStrike">
                <a:solidFill>
                  <a:schemeClr val="dk1"/>
                </a:solidFill>
                <a:latin typeface="Century Gothic"/>
                <a:ea typeface="Century Gothic"/>
                <a:cs typeface="Century Gothic"/>
                <a:sym typeface="Century Gothic"/>
              </a:rPr>
              <a:t>We will leave from school on </a:t>
            </a:r>
            <a:r>
              <a:rPr lang="en-GB" sz="1800">
                <a:solidFill>
                  <a:schemeClr val="dk1"/>
                </a:solidFill>
                <a:latin typeface="Century Gothic"/>
                <a:ea typeface="Century Gothic"/>
                <a:cs typeface="Century Gothic"/>
                <a:sym typeface="Century Gothic"/>
              </a:rPr>
              <a:t>Wednesday </a:t>
            </a:r>
            <a:r>
              <a:rPr b="0" i="0" lang="en-GB" sz="1800" u="none" cap="none" strike="noStrike">
                <a:solidFill>
                  <a:schemeClr val="dk1"/>
                </a:solidFill>
                <a:latin typeface="Century Gothic"/>
                <a:ea typeface="Century Gothic"/>
                <a:cs typeface="Century Gothic"/>
                <a:sym typeface="Century Gothic"/>
              </a:rPr>
              <a:t>morning </a:t>
            </a:r>
            <a:r>
              <a:rPr lang="en-GB" sz="1800">
                <a:solidFill>
                  <a:schemeClr val="dk1"/>
                </a:solidFill>
                <a:latin typeface="Century Gothic"/>
                <a:ea typeface="Century Gothic"/>
                <a:cs typeface="Century Gothic"/>
                <a:sym typeface="Century Gothic"/>
              </a:rPr>
              <a:t>in two mini-buses driven by Mrs Griffiths and Mrs Morris.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entury Gothic"/>
              <a:ea typeface="Century Gothic"/>
              <a:cs typeface="Century Gothic"/>
              <a:sym typeface="Century Gothic"/>
            </a:endParaRPr>
          </a:p>
          <a:p>
            <a:pPr indent="-114300" lvl="0" marL="0" marR="0" rtl="0" algn="l">
              <a:lnSpc>
                <a:spcPct val="100000"/>
              </a:lnSpc>
              <a:spcBef>
                <a:spcPts val="0"/>
              </a:spcBef>
              <a:spcAft>
                <a:spcPts val="0"/>
              </a:spcAft>
              <a:buClr>
                <a:schemeClr val="dk1"/>
              </a:buClr>
              <a:buSzPts val="1800"/>
              <a:buFont typeface="Noto Sans Symbols"/>
              <a:buChar char="❖"/>
            </a:pPr>
            <a:r>
              <a:rPr b="0" i="0" lang="en-GB" sz="1800" u="none" cap="none" strike="noStrike">
                <a:solidFill>
                  <a:schemeClr val="dk1"/>
                </a:solidFill>
                <a:latin typeface="Century Gothic"/>
                <a:ea typeface="Century Gothic"/>
                <a:cs typeface="Century Gothic"/>
                <a:sym typeface="Century Gothic"/>
              </a:rPr>
              <a:t> School staff </a:t>
            </a:r>
            <a:r>
              <a:rPr lang="en-GB" sz="1800">
                <a:solidFill>
                  <a:schemeClr val="dk1"/>
                </a:solidFill>
                <a:latin typeface="Century Gothic"/>
                <a:ea typeface="Century Gothic"/>
                <a:cs typeface="Century Gothic"/>
                <a:sym typeface="Century Gothic"/>
              </a:rPr>
              <a:t>staying are Mrs Griffiths and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Noto Sans Symbols"/>
              <a:buNone/>
            </a:pPr>
            <a:r>
              <a:t/>
            </a:r>
            <a:endParaRPr b="0" i="0" sz="1800" u="none" cap="none" strike="noStrike">
              <a:solidFill>
                <a:schemeClr val="dk1"/>
              </a:solidFill>
              <a:latin typeface="Century Gothic"/>
              <a:ea typeface="Century Gothic"/>
              <a:cs typeface="Century Gothic"/>
              <a:sym typeface="Century Gothic"/>
            </a:endParaRPr>
          </a:p>
          <a:p>
            <a:pPr indent="-114300" lvl="0" marL="0" marR="0" rtl="0" algn="l">
              <a:lnSpc>
                <a:spcPct val="100000"/>
              </a:lnSpc>
              <a:spcBef>
                <a:spcPts val="0"/>
              </a:spcBef>
              <a:spcAft>
                <a:spcPts val="0"/>
              </a:spcAft>
              <a:buClr>
                <a:schemeClr val="dk1"/>
              </a:buClr>
              <a:buSzPts val="1800"/>
              <a:buFont typeface="Noto Sans Symbols"/>
              <a:buChar char="❖"/>
            </a:pPr>
            <a:r>
              <a:rPr b="0" i="0" lang="en-GB" sz="1800" u="none" cap="none" strike="noStrike">
                <a:solidFill>
                  <a:schemeClr val="dk1"/>
                </a:solidFill>
                <a:latin typeface="Century Gothic"/>
                <a:ea typeface="Century Gothic"/>
                <a:cs typeface="Century Gothic"/>
                <a:sym typeface="Century Gothic"/>
              </a:rPr>
              <a:t>Activities are led by the staff from Manor Adventure, who are specifically trained in the activities along with first aid.</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entury Gothic"/>
              <a:ea typeface="Century Gothic"/>
              <a:cs typeface="Century Gothic"/>
              <a:sym typeface="Century Gothic"/>
            </a:endParaRPr>
          </a:p>
          <a:p>
            <a:pPr indent="-114300" lvl="0" marL="0" marR="0" rtl="0" algn="l">
              <a:lnSpc>
                <a:spcPct val="100000"/>
              </a:lnSpc>
              <a:spcBef>
                <a:spcPts val="0"/>
              </a:spcBef>
              <a:spcAft>
                <a:spcPts val="0"/>
              </a:spcAft>
              <a:buClr>
                <a:schemeClr val="dk1"/>
              </a:buClr>
              <a:buSzPts val="1800"/>
              <a:buFont typeface="Noto Sans Symbols"/>
              <a:buChar char="❖"/>
            </a:pPr>
            <a:r>
              <a:rPr b="0" i="0" lang="en-GB" sz="1800" u="none" cap="none" strike="noStrike">
                <a:solidFill>
                  <a:schemeClr val="dk1"/>
                </a:solidFill>
                <a:latin typeface="Century Gothic"/>
                <a:ea typeface="Century Gothic"/>
                <a:cs typeface="Century Gothic"/>
                <a:sym typeface="Century Gothic"/>
              </a:rPr>
              <a:t>There is a first aider on site 24 hours a day (Health and Safety section of the website)</a:t>
            </a:r>
            <a:endParaRPr b="0" i="0" sz="1400" u="none" cap="none" strike="noStrike">
              <a:solidFill>
                <a:srgbClr val="000000"/>
              </a:solidFill>
              <a:latin typeface="Arial"/>
              <a:ea typeface="Arial"/>
              <a:cs typeface="Arial"/>
              <a:sym typeface="Arial"/>
            </a:endParaRPr>
          </a:p>
        </p:txBody>
      </p:sp>
      <p:sp>
        <p:nvSpPr>
          <p:cNvPr id="104" name="Google Shape;104;p2"/>
          <p:cNvSpPr/>
          <p:nvPr/>
        </p:nvSpPr>
        <p:spPr>
          <a:xfrm>
            <a:off x="0" y="1580981"/>
            <a:ext cx="6096000" cy="14034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lang="en-GB" sz="1800" u="sng">
                <a:solidFill>
                  <a:schemeClr val="dk1"/>
                </a:solidFill>
                <a:latin typeface="Calibri"/>
                <a:ea typeface="Calibri"/>
                <a:cs typeface="Calibri"/>
                <a:sym typeface="Calibri"/>
              </a:rPr>
              <a:t>11Wednesday 22nd-Friday 24th October 2025</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pic>
        <p:nvPicPr>
          <p:cNvPr id="109" name="Google Shape;109;p3"/>
          <p:cNvPicPr preferRelativeResize="0"/>
          <p:nvPr/>
        </p:nvPicPr>
        <p:blipFill rotWithShape="1">
          <a:blip r:embed="rId3">
            <a:alphaModFix/>
          </a:blip>
          <a:srcRect b="0" l="0" r="0" t="0"/>
          <a:stretch/>
        </p:blipFill>
        <p:spPr>
          <a:xfrm>
            <a:off x="0" y="0"/>
            <a:ext cx="12192000" cy="68580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pic>
        <p:nvPicPr>
          <p:cNvPr id="114" name="Google Shape;114;p4"/>
          <p:cNvPicPr preferRelativeResize="0"/>
          <p:nvPr/>
        </p:nvPicPr>
        <p:blipFill rotWithShape="1">
          <a:blip r:embed="rId3">
            <a:alphaModFix/>
          </a:blip>
          <a:srcRect b="0" l="0" r="0" t="0"/>
          <a:stretch/>
        </p:blipFill>
        <p:spPr>
          <a:xfrm>
            <a:off x="184957" y="201613"/>
            <a:ext cx="6998480" cy="3760788"/>
          </a:xfrm>
          <a:prstGeom prst="rect">
            <a:avLst/>
          </a:prstGeom>
          <a:noFill/>
          <a:ln>
            <a:noFill/>
          </a:ln>
        </p:spPr>
      </p:pic>
      <p:pic>
        <p:nvPicPr>
          <p:cNvPr id="115" name="Google Shape;115;p4"/>
          <p:cNvPicPr preferRelativeResize="0"/>
          <p:nvPr/>
        </p:nvPicPr>
        <p:blipFill rotWithShape="1">
          <a:blip r:embed="rId4">
            <a:alphaModFix/>
          </a:blip>
          <a:srcRect b="0" l="0" r="0" t="0"/>
          <a:stretch/>
        </p:blipFill>
        <p:spPr>
          <a:xfrm>
            <a:off x="7183437" y="4029113"/>
            <a:ext cx="4927600" cy="2719349"/>
          </a:xfrm>
          <a:prstGeom prst="rect">
            <a:avLst/>
          </a:prstGeom>
          <a:noFill/>
          <a:ln>
            <a:noFill/>
          </a:ln>
        </p:spPr>
      </p:pic>
      <p:sp>
        <p:nvSpPr>
          <p:cNvPr id="116" name="Google Shape;116;p4"/>
          <p:cNvSpPr txBox="1"/>
          <p:nvPr/>
        </p:nvSpPr>
        <p:spPr>
          <a:xfrm>
            <a:off x="7378700" y="1074561"/>
            <a:ext cx="4732200" cy="2586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entury Gothic"/>
                <a:ea typeface="Century Gothic"/>
                <a:cs typeface="Century Gothic"/>
                <a:sym typeface="Century Gothic"/>
              </a:rPr>
              <a:t>* </a:t>
            </a:r>
            <a:r>
              <a:rPr lang="en-GB" sz="1800">
                <a:solidFill>
                  <a:schemeClr val="dk1"/>
                </a:solidFill>
                <a:latin typeface="Century Gothic"/>
                <a:ea typeface="Century Gothic"/>
                <a:cs typeface="Century Gothic"/>
                <a:sym typeface="Century Gothic"/>
              </a:rPr>
              <a:t>3</a:t>
            </a:r>
            <a:r>
              <a:rPr b="0" i="0" lang="en-GB" sz="1800" u="none" cap="none" strike="noStrike">
                <a:solidFill>
                  <a:schemeClr val="dk1"/>
                </a:solidFill>
                <a:latin typeface="Century Gothic"/>
                <a:ea typeface="Century Gothic"/>
                <a:cs typeface="Century Gothic"/>
                <a:sym typeface="Century Gothic"/>
              </a:rPr>
              <a:t>- 6 children per room -  children will </a:t>
            </a:r>
            <a:r>
              <a:rPr lang="en-GB" sz="1800">
                <a:solidFill>
                  <a:schemeClr val="dk1"/>
                </a:solidFill>
                <a:latin typeface="Century Gothic"/>
                <a:ea typeface="Century Gothic"/>
                <a:cs typeface="Century Gothic"/>
                <a:sym typeface="Century Gothic"/>
              </a:rPr>
              <a:t>share </a:t>
            </a:r>
            <a:r>
              <a:rPr b="0" i="0" lang="en-GB" sz="1800" u="none" cap="none" strike="noStrike">
                <a:solidFill>
                  <a:schemeClr val="dk1"/>
                </a:solidFill>
                <a:latin typeface="Century Gothic"/>
                <a:ea typeface="Century Gothic"/>
                <a:cs typeface="Century Gothic"/>
                <a:sym typeface="Century Gothic"/>
              </a:rPr>
              <a:t>with at least 1 person they have asked to be with.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entury Gothic"/>
                <a:ea typeface="Century Gothic"/>
                <a:cs typeface="Century Gothic"/>
                <a:sym typeface="Century Gothic"/>
              </a:rPr>
              <a:t>* Rooms have en-suite </a:t>
            </a:r>
            <a:r>
              <a:rPr lang="en-GB" sz="1800">
                <a:solidFill>
                  <a:schemeClr val="dk1"/>
                </a:solidFill>
                <a:latin typeface="Century Gothic"/>
                <a:ea typeface="Century Gothic"/>
                <a:cs typeface="Century Gothic"/>
                <a:sym typeface="Century Gothic"/>
              </a:rPr>
              <a:t>shower rooms with toilet and washbasin.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entury Gothic"/>
                <a:ea typeface="Century Gothic"/>
                <a:cs typeface="Century Gothic"/>
                <a:sym typeface="Century Gothic"/>
              </a:rPr>
              <a:t>* Teachers bedrooms are adjacent to     the children’s rooms.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Activities</a:t>
            </a:r>
            <a:endParaRPr/>
          </a:p>
        </p:txBody>
      </p:sp>
      <p:sp>
        <p:nvSpPr>
          <p:cNvPr id="122" name="Google Shape;122;p5"/>
          <p:cNvSpPr txBox="1"/>
          <p:nvPr>
            <p:ph idx="1" type="body"/>
          </p:nvPr>
        </p:nvSpPr>
        <p:spPr>
          <a:xfrm>
            <a:off x="586525" y="1690700"/>
            <a:ext cx="10515600" cy="5167200"/>
          </a:xfrm>
          <a:prstGeom prst="rect">
            <a:avLst/>
          </a:prstGeom>
          <a:noFill/>
          <a:ln>
            <a:noFill/>
          </a:ln>
        </p:spPr>
        <p:txBody>
          <a:bodyPr anchorCtr="0" anchor="t" bIns="45700" lIns="91425" spcFirstLastPara="1" rIns="91425" wrap="square" tIns="45700">
            <a:normAutofit lnSpcReduction="20000"/>
          </a:bodyPr>
          <a:lstStyle/>
          <a:p>
            <a:pPr indent="0" lvl="0" marL="0" rtl="0" algn="l">
              <a:lnSpc>
                <a:spcPct val="90000"/>
              </a:lnSpc>
              <a:spcBef>
                <a:spcPts val="0"/>
              </a:spcBef>
              <a:spcAft>
                <a:spcPts val="0"/>
              </a:spcAft>
              <a:buNone/>
            </a:pPr>
            <a:r>
              <a:rPr lang="en-GB"/>
              <a:t>Children will be split into 2 groups one with Mrs Griffiths and one with the other Ninian adult going. They will complete the activities in these groups and we will all meet back together for meals.</a:t>
            </a:r>
            <a:endParaRPr/>
          </a:p>
          <a:p>
            <a:pPr indent="0" lvl="0" marL="0" rtl="0" algn="l">
              <a:lnSpc>
                <a:spcPct val="90000"/>
              </a:lnSpc>
              <a:spcBef>
                <a:spcPts val="0"/>
              </a:spcBef>
              <a:spcAft>
                <a:spcPts val="0"/>
              </a:spcAft>
              <a:buNone/>
            </a:pPr>
            <a:r>
              <a:t/>
            </a:r>
            <a:endParaRPr/>
          </a:p>
          <a:p>
            <a:pPr indent="-228600" lvl="0" marL="228600" rtl="0" algn="l">
              <a:lnSpc>
                <a:spcPct val="90000"/>
              </a:lnSpc>
              <a:spcBef>
                <a:spcPts val="0"/>
              </a:spcBef>
              <a:spcAft>
                <a:spcPts val="0"/>
              </a:spcAft>
              <a:buClr>
                <a:schemeClr val="dk1"/>
              </a:buClr>
              <a:buSzPts val="2800"/>
              <a:buChar char="•"/>
            </a:pPr>
            <a:r>
              <a:rPr lang="en-GB"/>
              <a:t>Archery</a:t>
            </a:r>
            <a:endParaRPr/>
          </a:p>
          <a:p>
            <a:pPr indent="-228600" lvl="0" marL="228600" rtl="0" algn="l">
              <a:lnSpc>
                <a:spcPct val="90000"/>
              </a:lnSpc>
              <a:spcBef>
                <a:spcPts val="1000"/>
              </a:spcBef>
              <a:spcAft>
                <a:spcPts val="0"/>
              </a:spcAft>
              <a:buClr>
                <a:schemeClr val="dk1"/>
              </a:buClr>
              <a:buSzPts val="2800"/>
              <a:buChar char="•"/>
            </a:pPr>
            <a:r>
              <a:rPr lang="en-GB"/>
              <a:t>Low Ropes</a:t>
            </a:r>
            <a:endParaRPr/>
          </a:p>
          <a:p>
            <a:pPr indent="-228600" lvl="0" marL="228600" rtl="0" algn="l">
              <a:lnSpc>
                <a:spcPct val="90000"/>
              </a:lnSpc>
              <a:spcBef>
                <a:spcPts val="1000"/>
              </a:spcBef>
              <a:spcAft>
                <a:spcPts val="0"/>
              </a:spcAft>
              <a:buClr>
                <a:schemeClr val="dk1"/>
              </a:buClr>
              <a:buSzPts val="2800"/>
              <a:buChar char="•"/>
            </a:pPr>
            <a:r>
              <a:rPr lang="en-GB"/>
              <a:t>Climbing</a:t>
            </a:r>
            <a:endParaRPr/>
          </a:p>
          <a:p>
            <a:pPr indent="-228600" lvl="0" marL="228600" rtl="0" algn="l">
              <a:lnSpc>
                <a:spcPct val="90000"/>
              </a:lnSpc>
              <a:spcBef>
                <a:spcPts val="1000"/>
              </a:spcBef>
              <a:spcAft>
                <a:spcPts val="0"/>
              </a:spcAft>
              <a:buClr>
                <a:schemeClr val="dk1"/>
              </a:buClr>
              <a:buSzPts val="2800"/>
              <a:buChar char="•"/>
            </a:pPr>
            <a:r>
              <a:rPr lang="en-GB"/>
              <a:t>Axe Throwing</a:t>
            </a:r>
            <a:endParaRPr/>
          </a:p>
          <a:p>
            <a:pPr indent="-228600" lvl="0" marL="228600" rtl="0" algn="l">
              <a:lnSpc>
                <a:spcPct val="90000"/>
              </a:lnSpc>
              <a:spcBef>
                <a:spcPts val="1000"/>
              </a:spcBef>
              <a:spcAft>
                <a:spcPts val="0"/>
              </a:spcAft>
              <a:buClr>
                <a:schemeClr val="dk1"/>
              </a:buClr>
              <a:buSzPts val="2800"/>
              <a:buChar char="•"/>
            </a:pPr>
            <a:r>
              <a:rPr lang="en-GB"/>
              <a:t>Blind Trail</a:t>
            </a:r>
            <a:endParaRPr/>
          </a:p>
          <a:p>
            <a:pPr indent="-228600" lvl="0" marL="228600" rtl="0" algn="l">
              <a:lnSpc>
                <a:spcPct val="90000"/>
              </a:lnSpc>
              <a:spcBef>
                <a:spcPts val="1000"/>
              </a:spcBef>
              <a:spcAft>
                <a:spcPts val="0"/>
              </a:spcAft>
              <a:buClr>
                <a:schemeClr val="dk1"/>
              </a:buClr>
              <a:buSzPts val="2800"/>
              <a:buChar char="•"/>
            </a:pPr>
            <a:r>
              <a:rPr lang="en-GB"/>
              <a:t>Kayaking/ Canoe</a:t>
            </a:r>
            <a:endParaRPr/>
          </a:p>
          <a:p>
            <a:pPr indent="-228600" lvl="0" marL="228600" rtl="0" algn="l">
              <a:lnSpc>
                <a:spcPct val="90000"/>
              </a:lnSpc>
              <a:spcBef>
                <a:spcPts val="1000"/>
              </a:spcBef>
              <a:spcAft>
                <a:spcPts val="0"/>
              </a:spcAft>
              <a:buClr>
                <a:schemeClr val="dk1"/>
              </a:buClr>
              <a:buSzPts val="2800"/>
              <a:buChar char="•"/>
            </a:pPr>
            <a:r>
              <a:rPr lang="en-GB"/>
              <a:t>Low ropes</a:t>
            </a:r>
            <a:endParaRPr/>
          </a:p>
          <a:p>
            <a:pPr indent="-228600" lvl="0" marL="228600" rtl="0" algn="l">
              <a:lnSpc>
                <a:spcPct val="90000"/>
              </a:lnSpc>
              <a:spcBef>
                <a:spcPts val="1000"/>
              </a:spcBef>
              <a:spcAft>
                <a:spcPts val="0"/>
              </a:spcAft>
              <a:buClr>
                <a:schemeClr val="dk1"/>
              </a:buClr>
              <a:buSzPts val="2800"/>
              <a:buChar char="•"/>
            </a:pPr>
            <a:r>
              <a:rPr lang="en-GB"/>
              <a:t>Manor Olympics</a:t>
            </a:r>
            <a:endParaRPr/>
          </a:p>
          <a:p>
            <a:pPr indent="-165100" lvl="0" marL="228600" rtl="0" algn="l">
              <a:lnSpc>
                <a:spcPct val="90000"/>
              </a:lnSpc>
              <a:spcBef>
                <a:spcPts val="1000"/>
              </a:spcBef>
              <a:spcAft>
                <a:spcPts val="0"/>
              </a:spcAft>
              <a:buSzPts val="1800"/>
              <a:buChar char="•"/>
            </a:pPr>
            <a:r>
              <a:rPr lang="en-GB"/>
              <a:t>Fencing</a:t>
            </a:r>
            <a:endParaRPr/>
          </a:p>
        </p:txBody>
      </p:sp>
      <p:pic>
        <p:nvPicPr>
          <p:cNvPr id="123" name="Google Shape;123;p5"/>
          <p:cNvPicPr preferRelativeResize="0"/>
          <p:nvPr/>
        </p:nvPicPr>
        <p:blipFill rotWithShape="1">
          <a:blip r:embed="rId3">
            <a:alphaModFix/>
          </a:blip>
          <a:srcRect b="0" l="0" r="0" t="0"/>
          <a:stretch/>
        </p:blipFill>
        <p:spPr>
          <a:xfrm>
            <a:off x="5179980" y="2835220"/>
            <a:ext cx="3724576" cy="2239056"/>
          </a:xfrm>
          <a:prstGeom prst="rect">
            <a:avLst/>
          </a:prstGeom>
          <a:noFill/>
          <a:ln>
            <a:noFill/>
          </a:ln>
        </p:spPr>
      </p:pic>
      <p:pic>
        <p:nvPicPr>
          <p:cNvPr id="124" name="Google Shape;124;p5"/>
          <p:cNvPicPr preferRelativeResize="0"/>
          <p:nvPr/>
        </p:nvPicPr>
        <p:blipFill rotWithShape="1">
          <a:blip r:embed="rId4">
            <a:alphaModFix/>
          </a:blip>
          <a:srcRect b="0" l="0" r="0" t="0"/>
          <a:stretch/>
        </p:blipFill>
        <p:spPr>
          <a:xfrm>
            <a:off x="8904559" y="5090849"/>
            <a:ext cx="3214962" cy="1767150"/>
          </a:xfrm>
          <a:prstGeom prst="rect">
            <a:avLst/>
          </a:prstGeom>
          <a:noFill/>
          <a:ln>
            <a:noFill/>
          </a:ln>
        </p:spPr>
      </p:pic>
      <p:pic>
        <p:nvPicPr>
          <p:cNvPr id="125" name="Google Shape;125;p5"/>
          <p:cNvPicPr preferRelativeResize="0"/>
          <p:nvPr/>
        </p:nvPicPr>
        <p:blipFill rotWithShape="1">
          <a:blip r:embed="rId5">
            <a:alphaModFix/>
          </a:blip>
          <a:srcRect b="0" l="0" r="0" t="0"/>
          <a:stretch/>
        </p:blipFill>
        <p:spPr>
          <a:xfrm>
            <a:off x="8904554" y="2643361"/>
            <a:ext cx="3214975" cy="2447489"/>
          </a:xfrm>
          <a:prstGeom prst="rect">
            <a:avLst/>
          </a:prstGeom>
          <a:noFill/>
          <a:ln>
            <a:noFill/>
          </a:ln>
        </p:spPr>
      </p:pic>
      <p:pic>
        <p:nvPicPr>
          <p:cNvPr id="126" name="Google Shape;126;p5"/>
          <p:cNvPicPr preferRelativeResize="0"/>
          <p:nvPr/>
        </p:nvPicPr>
        <p:blipFill rotWithShape="1">
          <a:blip r:embed="rId6">
            <a:alphaModFix/>
          </a:blip>
          <a:srcRect b="0" l="0" r="0" t="0"/>
          <a:stretch/>
        </p:blipFill>
        <p:spPr>
          <a:xfrm>
            <a:off x="5179977" y="5090841"/>
            <a:ext cx="3581400" cy="12192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pic>
        <p:nvPicPr>
          <p:cNvPr id="131" name="Google Shape;131;p6"/>
          <p:cNvPicPr preferRelativeResize="0"/>
          <p:nvPr/>
        </p:nvPicPr>
        <p:blipFill rotWithShape="1">
          <a:blip r:embed="rId3">
            <a:alphaModFix/>
          </a:blip>
          <a:srcRect b="0" l="0" r="0" t="0"/>
          <a:stretch/>
        </p:blipFill>
        <p:spPr>
          <a:xfrm>
            <a:off x="2652300" y="0"/>
            <a:ext cx="6802481" cy="694470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Dietary Requirements</a:t>
            </a:r>
            <a:endParaRPr/>
          </a:p>
        </p:txBody>
      </p:sp>
      <p:sp>
        <p:nvSpPr>
          <p:cNvPr id="137" name="Google Shape;137;p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Please make sure that we have the correct dietary requirements for your child.</a:t>
            </a:r>
            <a:endParaRPr/>
          </a:p>
          <a:p>
            <a:pPr indent="0" lvl="0" marL="0" rtl="0" algn="l">
              <a:lnSpc>
                <a:spcPct val="90000"/>
              </a:lnSpc>
              <a:spcBef>
                <a:spcPts val="0"/>
              </a:spcBef>
              <a:spcAft>
                <a:spcPts val="0"/>
              </a:spcAft>
              <a:buNone/>
            </a:pPr>
            <a:r>
              <a:t/>
            </a:r>
            <a:endParaRPr/>
          </a:p>
          <a:p>
            <a:pPr indent="0" lvl="0" marL="0" rtl="0" algn="l">
              <a:lnSpc>
                <a:spcPct val="90000"/>
              </a:lnSpc>
              <a:spcBef>
                <a:spcPts val="0"/>
              </a:spcBef>
              <a:spcAft>
                <a:spcPts val="0"/>
              </a:spcAft>
              <a:buNone/>
            </a:pPr>
            <a:r>
              <a:rPr lang="en-GB"/>
              <a:t>For example; halal, </a:t>
            </a:r>
            <a:r>
              <a:rPr lang="en-GB"/>
              <a:t>vegetarian.</a:t>
            </a:r>
            <a:endParaRPr/>
          </a:p>
          <a:p>
            <a:pPr indent="0" lvl="0" marL="0" rtl="0" algn="l">
              <a:lnSpc>
                <a:spcPct val="90000"/>
              </a:lnSpc>
              <a:spcBef>
                <a:spcPts val="0"/>
              </a:spcBef>
              <a:spcAft>
                <a:spcPts val="0"/>
              </a:spcAft>
              <a:buNone/>
            </a:pPr>
            <a:r>
              <a:t/>
            </a:r>
            <a:endParaRPr/>
          </a:p>
          <a:p>
            <a:pPr indent="0" lvl="0" marL="0" rtl="0" algn="l">
              <a:lnSpc>
                <a:spcPct val="90000"/>
              </a:lnSpc>
              <a:spcBef>
                <a:spcPts val="0"/>
              </a:spcBef>
              <a:spcAft>
                <a:spcPts val="0"/>
              </a:spcAft>
              <a:buNone/>
            </a:pPr>
            <a:r>
              <a:rPr lang="en-GB"/>
              <a:t>The children will be issued with a lanyard with a ticket on it so that it is clear to kitchen staff what each child is allowed to eat and it is also clearly labelled at the serving hatch. There is always a choice and plenty of fresh fruit is always on offer.</a:t>
            </a:r>
            <a:endParaRPr/>
          </a:p>
        </p:txBody>
      </p:sp>
      <p:pic>
        <p:nvPicPr>
          <p:cNvPr id="138" name="Google Shape;138;p7"/>
          <p:cNvPicPr preferRelativeResize="0"/>
          <p:nvPr/>
        </p:nvPicPr>
        <p:blipFill rotWithShape="1">
          <a:blip r:embed="rId3">
            <a:alphaModFix/>
          </a:blip>
          <a:srcRect b="0" l="0" r="0" t="0"/>
          <a:stretch/>
        </p:blipFill>
        <p:spPr>
          <a:xfrm>
            <a:off x="9185945" y="4951753"/>
            <a:ext cx="2421360" cy="136014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8"/>
          <p:cNvSpPr txBox="1"/>
          <p:nvPr>
            <p:ph type="title"/>
          </p:nvPr>
        </p:nvSpPr>
        <p:spPr>
          <a:xfrm>
            <a:off x="838200" y="-327169"/>
            <a:ext cx="10515600" cy="127512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What to bring…</a:t>
            </a:r>
            <a:endParaRPr/>
          </a:p>
        </p:txBody>
      </p:sp>
      <p:sp>
        <p:nvSpPr>
          <p:cNvPr id="144" name="Google Shape;144;p8"/>
          <p:cNvSpPr txBox="1"/>
          <p:nvPr>
            <p:ph idx="1" type="body"/>
          </p:nvPr>
        </p:nvSpPr>
        <p:spPr>
          <a:xfrm>
            <a:off x="838200" y="637563"/>
            <a:ext cx="10515600" cy="6056852"/>
          </a:xfrm>
          <a:prstGeom prst="rect">
            <a:avLst/>
          </a:prstGeom>
          <a:noFill/>
          <a:ln>
            <a:noFill/>
          </a:ln>
        </p:spPr>
        <p:txBody>
          <a:bodyPr anchorCtr="0" anchor="t" bIns="45700" lIns="91425" spcFirstLastPara="1" rIns="91425" wrap="square" tIns="45700">
            <a:normAutofit/>
          </a:bodyPr>
          <a:lstStyle/>
          <a:p>
            <a:pPr indent="-342900" lvl="0" marL="457200" rtl="0" algn="l">
              <a:lnSpc>
                <a:spcPct val="90000"/>
              </a:lnSpc>
              <a:spcBef>
                <a:spcPts val="0"/>
              </a:spcBef>
              <a:spcAft>
                <a:spcPts val="0"/>
              </a:spcAft>
              <a:buSzPts val="1800"/>
              <a:buChar char="•"/>
            </a:pPr>
            <a:r>
              <a:rPr lang="en-GB"/>
              <a:t>Luggage: Please restrict this to one small case plus one piece of hand luggage. </a:t>
            </a:r>
            <a:r>
              <a:rPr lang="en-GB"/>
              <a:t>These must have child’s name on. </a:t>
            </a:r>
            <a:endParaRPr/>
          </a:p>
          <a:p>
            <a:pPr indent="-342900" lvl="0" marL="457200" rtl="0" algn="l">
              <a:lnSpc>
                <a:spcPct val="90000"/>
              </a:lnSpc>
              <a:spcBef>
                <a:spcPts val="0"/>
              </a:spcBef>
              <a:spcAft>
                <a:spcPts val="0"/>
              </a:spcAft>
              <a:buSzPts val="1800"/>
              <a:buChar char="•"/>
            </a:pPr>
            <a:r>
              <a:t/>
            </a:r>
            <a:endParaRPr>
              <a:highlight>
                <a:srgbClr val="FF00FF"/>
              </a:highlight>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g383d162684b_0_1"/>
          <p:cNvSpPr txBox="1"/>
          <p:nvPr>
            <p:ph type="title"/>
          </p:nvPr>
        </p:nvSpPr>
        <p:spPr>
          <a:xfrm>
            <a:off x="838200" y="-327169"/>
            <a:ext cx="10515600" cy="1275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What to bring…</a:t>
            </a:r>
            <a:endParaRPr/>
          </a:p>
        </p:txBody>
      </p:sp>
      <p:sp>
        <p:nvSpPr>
          <p:cNvPr id="150" name="Google Shape;150;g383d162684b_0_1"/>
          <p:cNvSpPr txBox="1"/>
          <p:nvPr>
            <p:ph idx="1" type="body"/>
          </p:nvPr>
        </p:nvSpPr>
        <p:spPr>
          <a:xfrm>
            <a:off x="838200" y="637563"/>
            <a:ext cx="10515600" cy="6057000"/>
          </a:xfrm>
          <a:prstGeom prst="rect">
            <a:avLst/>
          </a:prstGeom>
          <a:noFill/>
          <a:ln>
            <a:noFill/>
          </a:ln>
        </p:spPr>
        <p:txBody>
          <a:bodyPr anchorCtr="0" anchor="t" bIns="45700" lIns="91425" spcFirstLastPara="1" rIns="91425" wrap="square" tIns="45700">
            <a:normAutofit/>
          </a:bodyPr>
          <a:lstStyle/>
          <a:p>
            <a:pPr indent="-342900" lvl="0" marL="457200" rtl="0" algn="l">
              <a:lnSpc>
                <a:spcPct val="90000"/>
              </a:lnSpc>
              <a:spcBef>
                <a:spcPts val="0"/>
              </a:spcBef>
              <a:spcAft>
                <a:spcPts val="0"/>
              </a:spcAft>
              <a:buClr>
                <a:srgbClr val="999999"/>
              </a:buClr>
              <a:buSzPts val="1800"/>
              <a:buChar char="•"/>
            </a:pPr>
            <a:r>
              <a:rPr lang="en-GB">
                <a:solidFill>
                  <a:srgbClr val="999999"/>
                </a:solidFill>
              </a:rPr>
              <a:t>Luggage: Please restrict this to one small case plus one piece of hand luggage. These must have child’s name on. </a:t>
            </a:r>
            <a:endParaRPr>
              <a:solidFill>
                <a:srgbClr val="999999"/>
              </a:solidFill>
            </a:endParaRPr>
          </a:p>
          <a:p>
            <a:pPr indent="-342900" lvl="0" marL="457200" rtl="0" algn="l">
              <a:lnSpc>
                <a:spcPct val="90000"/>
              </a:lnSpc>
              <a:spcBef>
                <a:spcPts val="0"/>
              </a:spcBef>
              <a:spcAft>
                <a:spcPts val="0"/>
              </a:spcAft>
              <a:buSzPts val="1800"/>
              <a:buChar char="•"/>
            </a:pPr>
            <a:r>
              <a:rPr lang="en-GB"/>
              <a:t>Bring a large carrier bag or bin bag for keeping damp and dirty clothing separate from the clean clothing. </a:t>
            </a:r>
            <a:endParaRPr/>
          </a:p>
          <a:p>
            <a:pPr indent="-342900" lvl="0" marL="457200" rtl="0" algn="l">
              <a:lnSpc>
                <a:spcPct val="90000"/>
              </a:lnSpc>
              <a:spcBef>
                <a:spcPts val="0"/>
              </a:spcBef>
              <a:spcAft>
                <a:spcPts val="0"/>
              </a:spcAft>
              <a:buSzPts val="1800"/>
              <a:buChar char="•"/>
            </a:pPr>
            <a:r>
              <a:t/>
            </a:r>
            <a:endParaRPr>
              <a:highlight>
                <a:srgbClr val="FF00FF"/>
              </a:highlight>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g383d162684b_0_6"/>
          <p:cNvSpPr txBox="1"/>
          <p:nvPr>
            <p:ph type="title"/>
          </p:nvPr>
        </p:nvSpPr>
        <p:spPr>
          <a:xfrm>
            <a:off x="838200" y="-327169"/>
            <a:ext cx="10515600" cy="1275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What to bring…</a:t>
            </a:r>
            <a:endParaRPr/>
          </a:p>
        </p:txBody>
      </p:sp>
      <p:sp>
        <p:nvSpPr>
          <p:cNvPr id="156" name="Google Shape;156;g383d162684b_0_6"/>
          <p:cNvSpPr txBox="1"/>
          <p:nvPr>
            <p:ph idx="1" type="body"/>
          </p:nvPr>
        </p:nvSpPr>
        <p:spPr>
          <a:xfrm>
            <a:off x="838200" y="637563"/>
            <a:ext cx="10515600" cy="6057000"/>
          </a:xfrm>
          <a:prstGeom prst="rect">
            <a:avLst/>
          </a:prstGeom>
          <a:noFill/>
          <a:ln>
            <a:noFill/>
          </a:ln>
        </p:spPr>
        <p:txBody>
          <a:bodyPr anchorCtr="0" anchor="t" bIns="45700" lIns="91425" spcFirstLastPara="1" rIns="91425" wrap="square" tIns="45700">
            <a:normAutofit/>
          </a:bodyPr>
          <a:lstStyle/>
          <a:p>
            <a:pPr indent="-342900" lvl="0" marL="457200" rtl="0" algn="l">
              <a:lnSpc>
                <a:spcPct val="90000"/>
              </a:lnSpc>
              <a:spcBef>
                <a:spcPts val="0"/>
              </a:spcBef>
              <a:spcAft>
                <a:spcPts val="0"/>
              </a:spcAft>
              <a:buClr>
                <a:srgbClr val="999999"/>
              </a:buClr>
              <a:buSzPts val="1800"/>
              <a:buChar char="•"/>
            </a:pPr>
            <a:r>
              <a:rPr lang="en-GB">
                <a:solidFill>
                  <a:srgbClr val="999999"/>
                </a:solidFill>
              </a:rPr>
              <a:t>Luggage: Please restrict this to one small case plus one piece of hand luggage. These must have child’s name on. </a:t>
            </a:r>
            <a:endParaRPr>
              <a:solidFill>
                <a:srgbClr val="999999"/>
              </a:solidFill>
            </a:endParaRPr>
          </a:p>
          <a:p>
            <a:pPr indent="-342900" lvl="0" marL="457200" rtl="0" algn="l">
              <a:lnSpc>
                <a:spcPct val="90000"/>
              </a:lnSpc>
              <a:spcBef>
                <a:spcPts val="0"/>
              </a:spcBef>
              <a:spcAft>
                <a:spcPts val="0"/>
              </a:spcAft>
              <a:buClr>
                <a:srgbClr val="999999"/>
              </a:buClr>
              <a:buSzPts val="1800"/>
              <a:buChar char="•"/>
            </a:pPr>
            <a:r>
              <a:rPr lang="en-GB">
                <a:solidFill>
                  <a:srgbClr val="999999"/>
                </a:solidFill>
              </a:rPr>
              <a:t>Bring a large carrier bag or bin bag for keeping damp and dirty clothing separate from the clean clothing. </a:t>
            </a:r>
            <a:endParaRPr>
              <a:solidFill>
                <a:srgbClr val="999999"/>
              </a:solidFill>
            </a:endParaRPr>
          </a:p>
          <a:p>
            <a:pPr indent="-342900" lvl="0" marL="457200" rtl="0" algn="l">
              <a:lnSpc>
                <a:spcPct val="90000"/>
              </a:lnSpc>
              <a:spcBef>
                <a:spcPts val="0"/>
              </a:spcBef>
              <a:spcAft>
                <a:spcPts val="0"/>
              </a:spcAft>
              <a:buSzPts val="1800"/>
              <a:buChar char="•"/>
            </a:pPr>
            <a:r>
              <a:rPr lang="en-GB"/>
              <a:t>Bedding: freshly laundered sleeping bags, pillow and pillowcase. Place bedding in a black bag or large shopping bag and label clearly with child’s name. </a:t>
            </a:r>
            <a:endParaRPr/>
          </a:p>
          <a:p>
            <a:pPr indent="-342900" lvl="0" marL="457200" rtl="0" algn="l">
              <a:lnSpc>
                <a:spcPct val="90000"/>
              </a:lnSpc>
              <a:spcBef>
                <a:spcPts val="0"/>
              </a:spcBef>
              <a:spcAft>
                <a:spcPts val="0"/>
              </a:spcAft>
              <a:buSzPts val="1800"/>
              <a:buChar char="•"/>
            </a:pPr>
            <a:r>
              <a:t/>
            </a:r>
            <a:endParaRPr>
              <a:highlight>
                <a:srgbClr val="FF00FF"/>
              </a:highlight>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g383d162684b_0_11"/>
          <p:cNvSpPr txBox="1"/>
          <p:nvPr>
            <p:ph type="title"/>
          </p:nvPr>
        </p:nvSpPr>
        <p:spPr>
          <a:xfrm>
            <a:off x="838200" y="-327169"/>
            <a:ext cx="10515600" cy="1275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What to bring…</a:t>
            </a:r>
            <a:endParaRPr/>
          </a:p>
        </p:txBody>
      </p:sp>
      <p:sp>
        <p:nvSpPr>
          <p:cNvPr id="162" name="Google Shape;162;g383d162684b_0_11"/>
          <p:cNvSpPr txBox="1"/>
          <p:nvPr>
            <p:ph idx="1" type="body"/>
          </p:nvPr>
        </p:nvSpPr>
        <p:spPr>
          <a:xfrm>
            <a:off x="838200" y="637563"/>
            <a:ext cx="10515600" cy="6057000"/>
          </a:xfrm>
          <a:prstGeom prst="rect">
            <a:avLst/>
          </a:prstGeom>
          <a:noFill/>
          <a:ln>
            <a:noFill/>
          </a:ln>
        </p:spPr>
        <p:txBody>
          <a:bodyPr anchorCtr="0" anchor="t" bIns="45700" lIns="91425" spcFirstLastPara="1" rIns="91425" wrap="square" tIns="45700">
            <a:normAutofit/>
          </a:bodyPr>
          <a:lstStyle/>
          <a:p>
            <a:pPr indent="-342900" lvl="0" marL="457200" rtl="0" algn="l">
              <a:lnSpc>
                <a:spcPct val="90000"/>
              </a:lnSpc>
              <a:spcBef>
                <a:spcPts val="0"/>
              </a:spcBef>
              <a:spcAft>
                <a:spcPts val="0"/>
              </a:spcAft>
              <a:buClr>
                <a:srgbClr val="999999"/>
              </a:buClr>
              <a:buSzPts val="1800"/>
              <a:buChar char="•"/>
            </a:pPr>
            <a:r>
              <a:rPr lang="en-GB">
                <a:solidFill>
                  <a:srgbClr val="999999"/>
                </a:solidFill>
              </a:rPr>
              <a:t>Luggage: Please restrict this to one small case plus one piece of hand luggage. These must have child’s name on. </a:t>
            </a:r>
            <a:endParaRPr>
              <a:solidFill>
                <a:srgbClr val="999999"/>
              </a:solidFill>
            </a:endParaRPr>
          </a:p>
          <a:p>
            <a:pPr indent="-342900" lvl="0" marL="457200" rtl="0" algn="l">
              <a:lnSpc>
                <a:spcPct val="90000"/>
              </a:lnSpc>
              <a:spcBef>
                <a:spcPts val="0"/>
              </a:spcBef>
              <a:spcAft>
                <a:spcPts val="0"/>
              </a:spcAft>
              <a:buClr>
                <a:srgbClr val="999999"/>
              </a:buClr>
              <a:buSzPts val="1800"/>
              <a:buChar char="•"/>
            </a:pPr>
            <a:r>
              <a:rPr lang="en-GB">
                <a:solidFill>
                  <a:srgbClr val="999999"/>
                </a:solidFill>
              </a:rPr>
              <a:t>Bring a large carrier bag or bin bag for keeping damp and dirty clothing separate from the clean clothing. </a:t>
            </a:r>
            <a:endParaRPr>
              <a:solidFill>
                <a:srgbClr val="999999"/>
              </a:solidFill>
            </a:endParaRPr>
          </a:p>
          <a:p>
            <a:pPr indent="-342900" lvl="0" marL="457200" rtl="0" algn="l">
              <a:lnSpc>
                <a:spcPct val="90000"/>
              </a:lnSpc>
              <a:spcBef>
                <a:spcPts val="0"/>
              </a:spcBef>
              <a:spcAft>
                <a:spcPts val="0"/>
              </a:spcAft>
              <a:buClr>
                <a:srgbClr val="999999"/>
              </a:buClr>
              <a:buSzPts val="1800"/>
              <a:buChar char="•"/>
            </a:pPr>
            <a:r>
              <a:rPr lang="en-GB">
                <a:solidFill>
                  <a:srgbClr val="999999"/>
                </a:solidFill>
              </a:rPr>
              <a:t>Bedding: freshly laundered sleeping bags, pillow and pillowcase. Place bedding in a black bag or large shopping bag and label clearly with child’s name. </a:t>
            </a:r>
            <a:endParaRPr>
              <a:solidFill>
                <a:srgbClr val="999999"/>
              </a:solidFill>
            </a:endParaRPr>
          </a:p>
          <a:p>
            <a:pPr indent="-342900" lvl="0" marL="457200" rtl="0" algn="l">
              <a:lnSpc>
                <a:spcPct val="90000"/>
              </a:lnSpc>
              <a:spcBef>
                <a:spcPts val="0"/>
              </a:spcBef>
              <a:spcAft>
                <a:spcPts val="0"/>
              </a:spcAft>
              <a:buSzPts val="1800"/>
              <a:buChar char="•"/>
            </a:pPr>
            <a:r>
              <a:rPr lang="en-GB"/>
              <a:t>Spending: This is not essential, but children may wish to have some money to spend on souvenirs i.e. postcards, sweets, water bottles and or drinks from our vending machines. Parents must provide coins not notes.</a:t>
            </a:r>
            <a:endParaRPr/>
          </a:p>
          <a:p>
            <a:pPr indent="-342900" lvl="0" marL="457200" rtl="0" algn="l">
              <a:lnSpc>
                <a:spcPct val="90000"/>
              </a:lnSpc>
              <a:spcBef>
                <a:spcPts val="0"/>
              </a:spcBef>
              <a:spcAft>
                <a:spcPts val="0"/>
              </a:spcAft>
              <a:buSzPts val="1800"/>
              <a:buChar char="•"/>
            </a:pPr>
            <a:r>
              <a:rPr b="1" lang="en-GB"/>
              <a:t>A maximum of £3 is allowed</a:t>
            </a:r>
            <a:endParaRPr/>
          </a:p>
          <a:p>
            <a:pPr indent="-342900" lvl="0" marL="457200" rtl="0" algn="l">
              <a:lnSpc>
                <a:spcPct val="90000"/>
              </a:lnSpc>
              <a:spcBef>
                <a:spcPts val="0"/>
              </a:spcBef>
              <a:spcAft>
                <a:spcPts val="0"/>
              </a:spcAft>
              <a:buSzPts val="1800"/>
              <a:buChar char="•"/>
            </a:pPr>
            <a:r>
              <a:t/>
            </a:r>
            <a:endParaRPr>
              <a:highlight>
                <a:srgbClr val="FF00FF"/>
              </a:highlight>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g383d162684b_0_21"/>
          <p:cNvSpPr txBox="1"/>
          <p:nvPr>
            <p:ph type="title"/>
          </p:nvPr>
        </p:nvSpPr>
        <p:spPr>
          <a:xfrm>
            <a:off x="838200" y="-327169"/>
            <a:ext cx="10515600" cy="1275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What to bring…</a:t>
            </a:r>
            <a:endParaRPr/>
          </a:p>
        </p:txBody>
      </p:sp>
      <p:sp>
        <p:nvSpPr>
          <p:cNvPr id="168" name="Google Shape;168;g383d162684b_0_21"/>
          <p:cNvSpPr txBox="1"/>
          <p:nvPr>
            <p:ph idx="1" type="body"/>
          </p:nvPr>
        </p:nvSpPr>
        <p:spPr>
          <a:xfrm>
            <a:off x="838200" y="637563"/>
            <a:ext cx="10515600" cy="6057000"/>
          </a:xfrm>
          <a:prstGeom prst="rect">
            <a:avLst/>
          </a:prstGeom>
          <a:noFill/>
          <a:ln>
            <a:noFill/>
          </a:ln>
        </p:spPr>
        <p:txBody>
          <a:bodyPr anchorCtr="0" anchor="t" bIns="45700" lIns="91425" spcFirstLastPara="1" rIns="91425" wrap="square" tIns="45700">
            <a:normAutofit/>
          </a:bodyPr>
          <a:lstStyle/>
          <a:p>
            <a:pPr indent="-342900" lvl="0" marL="457200" rtl="0" algn="l">
              <a:lnSpc>
                <a:spcPct val="90000"/>
              </a:lnSpc>
              <a:spcBef>
                <a:spcPts val="0"/>
              </a:spcBef>
              <a:spcAft>
                <a:spcPts val="0"/>
              </a:spcAft>
              <a:buClr>
                <a:srgbClr val="999999"/>
              </a:buClr>
              <a:buSzPts val="1800"/>
              <a:buChar char="•"/>
            </a:pPr>
            <a:r>
              <a:rPr lang="en-GB">
                <a:solidFill>
                  <a:srgbClr val="999999"/>
                </a:solidFill>
              </a:rPr>
              <a:t>Luggage: Please restrict this to one small case plus one piece of hand luggage. These must have child’s name on. </a:t>
            </a:r>
            <a:endParaRPr>
              <a:solidFill>
                <a:srgbClr val="999999"/>
              </a:solidFill>
            </a:endParaRPr>
          </a:p>
          <a:p>
            <a:pPr indent="-342900" lvl="0" marL="457200" rtl="0" algn="l">
              <a:lnSpc>
                <a:spcPct val="90000"/>
              </a:lnSpc>
              <a:spcBef>
                <a:spcPts val="0"/>
              </a:spcBef>
              <a:spcAft>
                <a:spcPts val="0"/>
              </a:spcAft>
              <a:buClr>
                <a:srgbClr val="999999"/>
              </a:buClr>
              <a:buSzPts val="1800"/>
              <a:buChar char="•"/>
            </a:pPr>
            <a:r>
              <a:rPr lang="en-GB">
                <a:solidFill>
                  <a:srgbClr val="999999"/>
                </a:solidFill>
              </a:rPr>
              <a:t>Bring a large carrier bag or bin bag for keeping damp and dirty clothing separate from the clean clothing. </a:t>
            </a:r>
            <a:endParaRPr>
              <a:solidFill>
                <a:srgbClr val="999999"/>
              </a:solidFill>
            </a:endParaRPr>
          </a:p>
          <a:p>
            <a:pPr indent="-342900" lvl="0" marL="457200" rtl="0" algn="l">
              <a:lnSpc>
                <a:spcPct val="90000"/>
              </a:lnSpc>
              <a:spcBef>
                <a:spcPts val="0"/>
              </a:spcBef>
              <a:spcAft>
                <a:spcPts val="0"/>
              </a:spcAft>
              <a:buClr>
                <a:srgbClr val="999999"/>
              </a:buClr>
              <a:buSzPts val="1800"/>
              <a:buChar char="•"/>
            </a:pPr>
            <a:r>
              <a:rPr lang="en-GB">
                <a:solidFill>
                  <a:srgbClr val="999999"/>
                </a:solidFill>
              </a:rPr>
              <a:t>Bedding: freshly laundered sleeping bags, pillow and pillowcase. Place bedding in a black bag or large shopping bag and label clearly with child’s name. </a:t>
            </a:r>
            <a:endParaRPr>
              <a:solidFill>
                <a:srgbClr val="999999"/>
              </a:solidFill>
            </a:endParaRPr>
          </a:p>
          <a:p>
            <a:pPr indent="-342900" lvl="0" marL="457200" rtl="0" algn="l">
              <a:lnSpc>
                <a:spcPct val="90000"/>
              </a:lnSpc>
              <a:spcBef>
                <a:spcPts val="0"/>
              </a:spcBef>
              <a:spcAft>
                <a:spcPts val="0"/>
              </a:spcAft>
              <a:buClr>
                <a:srgbClr val="999999"/>
              </a:buClr>
              <a:buSzPts val="1800"/>
              <a:buChar char="•"/>
            </a:pPr>
            <a:r>
              <a:rPr lang="en-GB">
                <a:solidFill>
                  <a:srgbClr val="999999"/>
                </a:solidFill>
              </a:rPr>
              <a:t>Spending: This is not essential, but children may wish to have some money to spend on souvenirs i.e. postcards, sweets, water bottles and or drinks from our vending machines. Parents must provide coins not notes.</a:t>
            </a:r>
            <a:endParaRPr>
              <a:solidFill>
                <a:srgbClr val="999999"/>
              </a:solidFill>
            </a:endParaRPr>
          </a:p>
          <a:p>
            <a:pPr indent="-342900" lvl="0" marL="457200" rtl="0" algn="l">
              <a:lnSpc>
                <a:spcPct val="90000"/>
              </a:lnSpc>
              <a:spcBef>
                <a:spcPts val="0"/>
              </a:spcBef>
              <a:spcAft>
                <a:spcPts val="0"/>
              </a:spcAft>
              <a:buClr>
                <a:srgbClr val="999999"/>
              </a:buClr>
              <a:buSzPts val="1800"/>
              <a:buChar char="•"/>
            </a:pPr>
            <a:r>
              <a:rPr b="1" lang="en-GB">
                <a:solidFill>
                  <a:srgbClr val="999999"/>
                </a:solidFill>
              </a:rPr>
              <a:t>A maximum of £3 is allowed</a:t>
            </a:r>
            <a:endParaRPr>
              <a:solidFill>
                <a:srgbClr val="999999"/>
              </a:solidFill>
            </a:endParaRPr>
          </a:p>
          <a:p>
            <a:pPr indent="-342900" lvl="0" marL="457200" rtl="0" algn="l">
              <a:lnSpc>
                <a:spcPct val="90000"/>
              </a:lnSpc>
              <a:spcBef>
                <a:spcPts val="0"/>
              </a:spcBef>
              <a:spcAft>
                <a:spcPts val="0"/>
              </a:spcAft>
              <a:buSzPts val="1800"/>
              <a:buChar char="•"/>
            </a:pPr>
            <a:r>
              <a:rPr lang="en-GB"/>
              <a:t>Money to be put in a labelled purse/ wallet and given to teacher upon arrival in school on Friday morning. </a:t>
            </a:r>
            <a:endParaRPr/>
          </a:p>
          <a:p>
            <a:pPr indent="-342900" lvl="0" marL="457200" rtl="0" algn="l">
              <a:lnSpc>
                <a:spcPct val="90000"/>
              </a:lnSpc>
              <a:spcBef>
                <a:spcPts val="0"/>
              </a:spcBef>
              <a:spcAft>
                <a:spcPts val="0"/>
              </a:spcAft>
              <a:buSzPts val="1800"/>
              <a:buChar char="•"/>
            </a:pPr>
            <a:r>
              <a:t/>
            </a:r>
            <a:endParaRPr>
              <a:highlight>
                <a:srgbClr val="FF00FF"/>
              </a:highlight>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g383d162684b_0_26"/>
          <p:cNvSpPr txBox="1"/>
          <p:nvPr>
            <p:ph type="title"/>
          </p:nvPr>
        </p:nvSpPr>
        <p:spPr>
          <a:xfrm>
            <a:off x="838200" y="-327169"/>
            <a:ext cx="10515600" cy="1275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What to bring…</a:t>
            </a:r>
            <a:endParaRPr/>
          </a:p>
        </p:txBody>
      </p:sp>
      <p:sp>
        <p:nvSpPr>
          <p:cNvPr id="174" name="Google Shape;174;g383d162684b_0_26"/>
          <p:cNvSpPr txBox="1"/>
          <p:nvPr>
            <p:ph idx="1" type="body"/>
          </p:nvPr>
        </p:nvSpPr>
        <p:spPr>
          <a:xfrm>
            <a:off x="838200" y="637563"/>
            <a:ext cx="10515600" cy="6057000"/>
          </a:xfrm>
          <a:prstGeom prst="rect">
            <a:avLst/>
          </a:prstGeom>
          <a:noFill/>
          <a:ln>
            <a:noFill/>
          </a:ln>
        </p:spPr>
        <p:txBody>
          <a:bodyPr anchorCtr="0" anchor="t" bIns="45700" lIns="91425" spcFirstLastPara="1" rIns="91425" wrap="square" tIns="45700">
            <a:normAutofit lnSpcReduction="10000"/>
          </a:bodyPr>
          <a:lstStyle/>
          <a:p>
            <a:pPr indent="-342900" lvl="0" marL="457200" rtl="0" algn="l">
              <a:lnSpc>
                <a:spcPct val="90000"/>
              </a:lnSpc>
              <a:spcBef>
                <a:spcPts val="0"/>
              </a:spcBef>
              <a:spcAft>
                <a:spcPts val="0"/>
              </a:spcAft>
              <a:buClr>
                <a:srgbClr val="B7B7B7"/>
              </a:buClr>
              <a:buSzPts val="1800"/>
              <a:buChar char="•"/>
            </a:pPr>
            <a:r>
              <a:rPr lang="en-GB">
                <a:solidFill>
                  <a:srgbClr val="B7B7B7"/>
                </a:solidFill>
              </a:rPr>
              <a:t>Luggage: Please restrict this to one small case plus one piece of hand luggage. These must have child’s name on. </a:t>
            </a:r>
            <a:endParaRPr>
              <a:solidFill>
                <a:srgbClr val="B7B7B7"/>
              </a:solidFill>
            </a:endParaRPr>
          </a:p>
          <a:p>
            <a:pPr indent="-342900" lvl="0" marL="457200" rtl="0" algn="l">
              <a:lnSpc>
                <a:spcPct val="90000"/>
              </a:lnSpc>
              <a:spcBef>
                <a:spcPts val="0"/>
              </a:spcBef>
              <a:spcAft>
                <a:spcPts val="0"/>
              </a:spcAft>
              <a:buClr>
                <a:srgbClr val="B7B7B7"/>
              </a:buClr>
              <a:buSzPts val="1800"/>
              <a:buChar char="•"/>
            </a:pPr>
            <a:r>
              <a:rPr lang="en-GB">
                <a:solidFill>
                  <a:srgbClr val="B7B7B7"/>
                </a:solidFill>
              </a:rPr>
              <a:t>Bring a large carrier bag or bin bag for keeping damp and dirty clothing separate from the clean clothing. </a:t>
            </a:r>
            <a:endParaRPr>
              <a:solidFill>
                <a:srgbClr val="B7B7B7"/>
              </a:solidFill>
            </a:endParaRPr>
          </a:p>
          <a:p>
            <a:pPr indent="-342900" lvl="0" marL="457200" rtl="0" algn="l">
              <a:lnSpc>
                <a:spcPct val="90000"/>
              </a:lnSpc>
              <a:spcBef>
                <a:spcPts val="0"/>
              </a:spcBef>
              <a:spcAft>
                <a:spcPts val="0"/>
              </a:spcAft>
              <a:buClr>
                <a:srgbClr val="B7B7B7"/>
              </a:buClr>
              <a:buSzPts val="1800"/>
              <a:buChar char="•"/>
            </a:pPr>
            <a:r>
              <a:rPr lang="en-GB">
                <a:solidFill>
                  <a:srgbClr val="B7B7B7"/>
                </a:solidFill>
              </a:rPr>
              <a:t>Bedding: freshly laundered sleeping bags, pillow and pillowcase. Place bedding in a black bag or large shopping bag and label clearly with child’s name. </a:t>
            </a:r>
            <a:endParaRPr>
              <a:solidFill>
                <a:srgbClr val="B7B7B7"/>
              </a:solidFill>
            </a:endParaRPr>
          </a:p>
          <a:p>
            <a:pPr indent="-342900" lvl="0" marL="457200" rtl="0" algn="l">
              <a:lnSpc>
                <a:spcPct val="90000"/>
              </a:lnSpc>
              <a:spcBef>
                <a:spcPts val="0"/>
              </a:spcBef>
              <a:spcAft>
                <a:spcPts val="0"/>
              </a:spcAft>
              <a:buClr>
                <a:srgbClr val="B7B7B7"/>
              </a:buClr>
              <a:buSzPts val="1800"/>
              <a:buChar char="•"/>
            </a:pPr>
            <a:r>
              <a:rPr lang="en-GB">
                <a:solidFill>
                  <a:srgbClr val="B7B7B7"/>
                </a:solidFill>
              </a:rPr>
              <a:t>Spending: This is not essential, but children may wish to have some money to spend on souvenirs i.e. postcards, sweets, water bottles and or drinks from our vending machines. Parents must provide coins not notes.</a:t>
            </a:r>
            <a:endParaRPr>
              <a:solidFill>
                <a:srgbClr val="B7B7B7"/>
              </a:solidFill>
            </a:endParaRPr>
          </a:p>
          <a:p>
            <a:pPr indent="-342900" lvl="0" marL="457200" rtl="0" algn="l">
              <a:lnSpc>
                <a:spcPct val="90000"/>
              </a:lnSpc>
              <a:spcBef>
                <a:spcPts val="0"/>
              </a:spcBef>
              <a:spcAft>
                <a:spcPts val="0"/>
              </a:spcAft>
              <a:buClr>
                <a:srgbClr val="B7B7B7"/>
              </a:buClr>
              <a:buSzPts val="1800"/>
              <a:buChar char="•"/>
            </a:pPr>
            <a:r>
              <a:rPr b="1" lang="en-GB">
                <a:solidFill>
                  <a:srgbClr val="B7B7B7"/>
                </a:solidFill>
              </a:rPr>
              <a:t>A maximum of £3 is allowed</a:t>
            </a:r>
            <a:endParaRPr>
              <a:solidFill>
                <a:srgbClr val="B7B7B7"/>
              </a:solidFill>
            </a:endParaRPr>
          </a:p>
          <a:p>
            <a:pPr indent="-342900" lvl="0" marL="457200" rtl="0" algn="l">
              <a:lnSpc>
                <a:spcPct val="90000"/>
              </a:lnSpc>
              <a:spcBef>
                <a:spcPts val="0"/>
              </a:spcBef>
              <a:spcAft>
                <a:spcPts val="0"/>
              </a:spcAft>
              <a:buClr>
                <a:srgbClr val="B7B7B7"/>
              </a:buClr>
              <a:buSzPts val="1800"/>
              <a:buChar char="•"/>
            </a:pPr>
            <a:r>
              <a:rPr lang="en-GB">
                <a:solidFill>
                  <a:srgbClr val="B7B7B7"/>
                </a:solidFill>
              </a:rPr>
              <a:t>Money to be put in a labelled purse/ wallet and given to teacher upon arrival in school on Friday morning. </a:t>
            </a:r>
            <a:endParaRPr>
              <a:solidFill>
                <a:srgbClr val="B7B7B7"/>
              </a:solidFill>
            </a:endParaRPr>
          </a:p>
          <a:p>
            <a:pPr indent="-342900" lvl="0" marL="457200" rtl="0" algn="l">
              <a:lnSpc>
                <a:spcPct val="90000"/>
              </a:lnSpc>
              <a:spcBef>
                <a:spcPts val="0"/>
              </a:spcBef>
              <a:spcAft>
                <a:spcPts val="0"/>
              </a:spcAft>
              <a:buSzPts val="1800"/>
              <a:buChar char="•"/>
            </a:pPr>
            <a:r>
              <a:rPr lang="en-GB"/>
              <a:t>Drink Bottle: Personal use. Must be labelled clearly.</a:t>
            </a:r>
            <a:endParaRPr/>
          </a:p>
          <a:p>
            <a:pPr indent="-342900" lvl="0" marL="457200" rtl="0" algn="l">
              <a:lnSpc>
                <a:spcPct val="90000"/>
              </a:lnSpc>
              <a:spcBef>
                <a:spcPts val="0"/>
              </a:spcBef>
              <a:spcAft>
                <a:spcPts val="0"/>
              </a:spcAft>
              <a:buSzPts val="1800"/>
              <a:buChar char="•"/>
            </a:pPr>
            <a:r>
              <a:t/>
            </a:r>
            <a:endParaRPr>
              <a:highlight>
                <a:srgbClr val="FF00FF"/>
              </a:highlight>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g383d162684b_0_31"/>
          <p:cNvSpPr txBox="1"/>
          <p:nvPr>
            <p:ph type="title"/>
          </p:nvPr>
        </p:nvSpPr>
        <p:spPr>
          <a:xfrm>
            <a:off x="838200" y="-327169"/>
            <a:ext cx="10515600" cy="1275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What to bring…</a:t>
            </a:r>
            <a:endParaRPr/>
          </a:p>
        </p:txBody>
      </p:sp>
      <p:sp>
        <p:nvSpPr>
          <p:cNvPr id="180" name="Google Shape;180;g383d162684b_0_31"/>
          <p:cNvSpPr txBox="1"/>
          <p:nvPr>
            <p:ph idx="1" type="body"/>
          </p:nvPr>
        </p:nvSpPr>
        <p:spPr>
          <a:xfrm>
            <a:off x="838200" y="637563"/>
            <a:ext cx="10515600" cy="6057000"/>
          </a:xfrm>
          <a:prstGeom prst="rect">
            <a:avLst/>
          </a:prstGeom>
          <a:noFill/>
          <a:ln>
            <a:noFill/>
          </a:ln>
        </p:spPr>
        <p:txBody>
          <a:bodyPr anchorCtr="0" anchor="t" bIns="45700" lIns="91425" spcFirstLastPara="1" rIns="91425" wrap="square" tIns="45700">
            <a:normAutofit lnSpcReduction="10000"/>
          </a:bodyPr>
          <a:lstStyle/>
          <a:p>
            <a:pPr indent="-342900" lvl="0" marL="457200" rtl="0" algn="l">
              <a:lnSpc>
                <a:spcPct val="90000"/>
              </a:lnSpc>
              <a:spcBef>
                <a:spcPts val="0"/>
              </a:spcBef>
              <a:spcAft>
                <a:spcPts val="0"/>
              </a:spcAft>
              <a:buClr>
                <a:srgbClr val="B7B7B7"/>
              </a:buClr>
              <a:buSzPts val="1800"/>
              <a:buChar char="•"/>
            </a:pPr>
            <a:r>
              <a:rPr lang="en-GB">
                <a:solidFill>
                  <a:srgbClr val="B7B7B7"/>
                </a:solidFill>
              </a:rPr>
              <a:t>Luggage: Please restrict this to one small case plus one piece of hand luggage. These must have child’s name on. </a:t>
            </a:r>
            <a:endParaRPr>
              <a:solidFill>
                <a:srgbClr val="B7B7B7"/>
              </a:solidFill>
            </a:endParaRPr>
          </a:p>
          <a:p>
            <a:pPr indent="-342900" lvl="0" marL="457200" rtl="0" algn="l">
              <a:lnSpc>
                <a:spcPct val="90000"/>
              </a:lnSpc>
              <a:spcBef>
                <a:spcPts val="0"/>
              </a:spcBef>
              <a:spcAft>
                <a:spcPts val="0"/>
              </a:spcAft>
              <a:buClr>
                <a:srgbClr val="B7B7B7"/>
              </a:buClr>
              <a:buSzPts val="1800"/>
              <a:buChar char="•"/>
            </a:pPr>
            <a:r>
              <a:rPr lang="en-GB">
                <a:solidFill>
                  <a:srgbClr val="B7B7B7"/>
                </a:solidFill>
              </a:rPr>
              <a:t>Bring a large carrier bag or bin bag for keeping damp and dirty clothing separate from the clean clothing. </a:t>
            </a:r>
            <a:endParaRPr>
              <a:solidFill>
                <a:srgbClr val="B7B7B7"/>
              </a:solidFill>
            </a:endParaRPr>
          </a:p>
          <a:p>
            <a:pPr indent="-342900" lvl="0" marL="457200" rtl="0" algn="l">
              <a:lnSpc>
                <a:spcPct val="90000"/>
              </a:lnSpc>
              <a:spcBef>
                <a:spcPts val="0"/>
              </a:spcBef>
              <a:spcAft>
                <a:spcPts val="0"/>
              </a:spcAft>
              <a:buClr>
                <a:srgbClr val="B7B7B7"/>
              </a:buClr>
              <a:buSzPts val="1800"/>
              <a:buChar char="•"/>
            </a:pPr>
            <a:r>
              <a:rPr lang="en-GB">
                <a:solidFill>
                  <a:srgbClr val="B7B7B7"/>
                </a:solidFill>
              </a:rPr>
              <a:t>Bedding: freshly laundered sleeping bags, pillow and pillowcase. Place bedding in a black bag or large shopping bag and label clearly with child’s name. </a:t>
            </a:r>
            <a:endParaRPr>
              <a:solidFill>
                <a:srgbClr val="B7B7B7"/>
              </a:solidFill>
            </a:endParaRPr>
          </a:p>
          <a:p>
            <a:pPr indent="-342900" lvl="0" marL="457200" rtl="0" algn="l">
              <a:lnSpc>
                <a:spcPct val="90000"/>
              </a:lnSpc>
              <a:spcBef>
                <a:spcPts val="0"/>
              </a:spcBef>
              <a:spcAft>
                <a:spcPts val="0"/>
              </a:spcAft>
              <a:buClr>
                <a:srgbClr val="B7B7B7"/>
              </a:buClr>
              <a:buSzPts val="1800"/>
              <a:buChar char="•"/>
            </a:pPr>
            <a:r>
              <a:rPr lang="en-GB">
                <a:solidFill>
                  <a:srgbClr val="B7B7B7"/>
                </a:solidFill>
              </a:rPr>
              <a:t>Spending: This is not essential, but children may wish to have some money to spend on souvenirs i.e. postcards, sweets, water bottles and or drinks from our vending machines. Parents must provide coins not notes.</a:t>
            </a:r>
            <a:endParaRPr>
              <a:solidFill>
                <a:srgbClr val="B7B7B7"/>
              </a:solidFill>
            </a:endParaRPr>
          </a:p>
          <a:p>
            <a:pPr indent="-342900" lvl="0" marL="457200" rtl="0" algn="l">
              <a:lnSpc>
                <a:spcPct val="90000"/>
              </a:lnSpc>
              <a:spcBef>
                <a:spcPts val="0"/>
              </a:spcBef>
              <a:spcAft>
                <a:spcPts val="0"/>
              </a:spcAft>
              <a:buClr>
                <a:srgbClr val="B7B7B7"/>
              </a:buClr>
              <a:buSzPts val="1800"/>
              <a:buChar char="•"/>
            </a:pPr>
            <a:r>
              <a:rPr b="1" lang="en-GB">
                <a:solidFill>
                  <a:srgbClr val="B7B7B7"/>
                </a:solidFill>
              </a:rPr>
              <a:t>A maximum of £3 is allowed</a:t>
            </a:r>
            <a:endParaRPr>
              <a:solidFill>
                <a:srgbClr val="B7B7B7"/>
              </a:solidFill>
            </a:endParaRPr>
          </a:p>
          <a:p>
            <a:pPr indent="-342900" lvl="0" marL="457200" rtl="0" algn="l">
              <a:lnSpc>
                <a:spcPct val="90000"/>
              </a:lnSpc>
              <a:spcBef>
                <a:spcPts val="0"/>
              </a:spcBef>
              <a:spcAft>
                <a:spcPts val="0"/>
              </a:spcAft>
              <a:buClr>
                <a:srgbClr val="B7B7B7"/>
              </a:buClr>
              <a:buSzPts val="1800"/>
              <a:buChar char="•"/>
            </a:pPr>
            <a:r>
              <a:rPr lang="en-GB">
                <a:solidFill>
                  <a:srgbClr val="B7B7B7"/>
                </a:solidFill>
              </a:rPr>
              <a:t>Money to be put in a labelled purse/ wallet and given to teacher upon arrival in school on Friday morning. </a:t>
            </a:r>
            <a:endParaRPr>
              <a:solidFill>
                <a:srgbClr val="B7B7B7"/>
              </a:solidFill>
            </a:endParaRPr>
          </a:p>
          <a:p>
            <a:pPr indent="-342900" lvl="0" marL="457200" rtl="0" algn="l">
              <a:lnSpc>
                <a:spcPct val="90000"/>
              </a:lnSpc>
              <a:spcBef>
                <a:spcPts val="0"/>
              </a:spcBef>
              <a:spcAft>
                <a:spcPts val="0"/>
              </a:spcAft>
              <a:buClr>
                <a:srgbClr val="B7B7B7"/>
              </a:buClr>
              <a:buSzPts val="1800"/>
              <a:buChar char="•"/>
            </a:pPr>
            <a:r>
              <a:rPr lang="en-GB">
                <a:solidFill>
                  <a:srgbClr val="B7B7B7"/>
                </a:solidFill>
              </a:rPr>
              <a:t>Drink Bottle: Personal use. Must be labelled clearly.</a:t>
            </a:r>
            <a:endParaRPr>
              <a:solidFill>
                <a:srgbClr val="B7B7B7"/>
              </a:solidFill>
            </a:endParaRPr>
          </a:p>
          <a:p>
            <a:pPr indent="-342900" lvl="0" marL="457200" rtl="0" algn="l">
              <a:lnSpc>
                <a:spcPct val="90000"/>
              </a:lnSpc>
              <a:spcBef>
                <a:spcPts val="0"/>
              </a:spcBef>
              <a:spcAft>
                <a:spcPts val="0"/>
              </a:spcAft>
              <a:buSzPts val="1800"/>
              <a:buChar char="•"/>
            </a:pPr>
            <a:r>
              <a:rPr lang="en-GB"/>
              <a:t>Put your child’s name on everything! You can order stickers, sew in tags or write with a permanent marker on the washing label.</a:t>
            </a:r>
            <a:endParaRPr>
              <a:highlight>
                <a:srgbClr val="FF00FF"/>
              </a:highlight>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g30b13316393_0_0"/>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GB"/>
              <a:t>Clothing - general guidelines</a:t>
            </a:r>
            <a:endParaRPr/>
          </a:p>
        </p:txBody>
      </p:sp>
      <p:sp>
        <p:nvSpPr>
          <p:cNvPr id="186" name="Google Shape;186;g30b13316393_0_0"/>
          <p:cNvSpPr txBox="1"/>
          <p:nvPr>
            <p:ph idx="1" type="body"/>
          </p:nvPr>
        </p:nvSpPr>
        <p:spPr>
          <a:xfrm>
            <a:off x="838200" y="1825625"/>
            <a:ext cx="10515600" cy="4351200"/>
          </a:xfrm>
          <a:prstGeom prst="rect">
            <a:avLst/>
          </a:prstGeom>
        </p:spPr>
        <p:txBody>
          <a:bodyPr anchorCtr="0" anchor="t" bIns="45700" lIns="91425" spcFirstLastPara="1" rIns="91425" wrap="square" tIns="45700">
            <a:normAutofit lnSpcReduction="10000"/>
          </a:bodyPr>
          <a:lstStyle/>
          <a:p>
            <a:pPr indent="0" lvl="0" marL="0" rtl="0" algn="l">
              <a:spcBef>
                <a:spcPts val="1000"/>
              </a:spcBef>
              <a:spcAft>
                <a:spcPts val="0"/>
              </a:spcAft>
              <a:buNone/>
            </a:pPr>
            <a:r>
              <a:rPr lang="en-GB"/>
              <a:t>When packing clothing assume that your child will get wet or muddy on each activity.</a:t>
            </a:r>
            <a:endParaRPr/>
          </a:p>
          <a:p>
            <a:pPr indent="0" lvl="0" marL="0" rtl="0" algn="l">
              <a:spcBef>
                <a:spcPts val="1000"/>
              </a:spcBef>
              <a:spcAft>
                <a:spcPts val="0"/>
              </a:spcAft>
              <a:buNone/>
            </a:pPr>
            <a:r>
              <a:rPr lang="en-GB"/>
              <a:t>Sports style clothing is best because it stays light when wet, dries quickly and gives a free range of movement.</a:t>
            </a:r>
            <a:endParaRPr/>
          </a:p>
          <a:p>
            <a:pPr indent="0" lvl="0" marL="0" rtl="0" algn="l">
              <a:spcBef>
                <a:spcPts val="1000"/>
              </a:spcBef>
              <a:spcAft>
                <a:spcPts val="0"/>
              </a:spcAft>
              <a:buNone/>
            </a:pPr>
            <a:r>
              <a:rPr lang="en-GB"/>
              <a:t>Old clothes and shoes that you don’t mind getting ruined are essential.</a:t>
            </a:r>
            <a:endParaRPr/>
          </a:p>
          <a:p>
            <a:pPr indent="0" lvl="0" marL="0" rtl="0" algn="l">
              <a:spcBef>
                <a:spcPts val="1000"/>
              </a:spcBef>
              <a:spcAft>
                <a:spcPts val="0"/>
              </a:spcAft>
              <a:buNone/>
            </a:pPr>
            <a:r>
              <a:rPr lang="en-GB"/>
              <a:t>Lots of thin layers are better than a thick coat worn over a t shirt.</a:t>
            </a:r>
            <a:endParaRPr/>
          </a:p>
          <a:p>
            <a:pPr indent="0" lvl="0" marL="0" rtl="0" algn="l">
              <a:spcBef>
                <a:spcPts val="1000"/>
              </a:spcBef>
              <a:spcAft>
                <a:spcPts val="0"/>
              </a:spcAft>
              <a:buNone/>
            </a:pPr>
            <a:r>
              <a:rPr lang="en-GB"/>
              <a:t>Pack more socks and pants than you think necessary! A pair for each activity and a spare each day.</a:t>
            </a:r>
            <a:endParaRPr/>
          </a:p>
          <a:p>
            <a:pPr indent="0" lvl="0" marL="0" rtl="0" algn="l">
              <a:spcBef>
                <a:spcPts val="1000"/>
              </a:spcBef>
              <a:spcAft>
                <a:spcPts val="0"/>
              </a:spcAft>
              <a:buNone/>
            </a:pPr>
            <a:r>
              <a:rPr lang="en-GB"/>
              <a:t>After the last activity we will wash and put night clothes on so no evening outfits are needed.</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9"/>
          <p:cNvSpPr/>
          <p:nvPr/>
        </p:nvSpPr>
        <p:spPr>
          <a:xfrm>
            <a:off x="209725" y="0"/>
            <a:ext cx="11492917" cy="692497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1" i="0" lang="en-GB" sz="2400" u="sng" cap="none" strike="noStrike">
                <a:solidFill>
                  <a:schemeClr val="dk1"/>
                </a:solidFill>
                <a:highlight>
                  <a:schemeClr val="lt1"/>
                </a:highlight>
                <a:latin typeface="Calibri"/>
                <a:ea typeface="Calibri"/>
                <a:cs typeface="Calibri"/>
                <a:sym typeface="Calibri"/>
              </a:rPr>
              <a:t>Clothing: </a:t>
            </a:r>
            <a:r>
              <a:rPr b="1" lang="en-GB" sz="2400" u="sng">
                <a:solidFill>
                  <a:schemeClr val="dk1"/>
                </a:solidFill>
                <a:highlight>
                  <a:schemeClr val="lt1"/>
                </a:highlight>
                <a:latin typeface="Calibri"/>
                <a:ea typeface="Calibri"/>
                <a:cs typeface="Calibri"/>
                <a:sym typeface="Calibri"/>
              </a:rPr>
              <a:t>Wednesday </a:t>
            </a:r>
            <a:r>
              <a:rPr b="1" i="0" lang="en-GB" sz="2400" u="sng" cap="none" strike="noStrike">
                <a:solidFill>
                  <a:schemeClr val="dk1"/>
                </a:solidFill>
                <a:highlight>
                  <a:schemeClr val="lt1"/>
                </a:highlight>
                <a:latin typeface="Calibri"/>
                <a:ea typeface="Calibri"/>
                <a:cs typeface="Calibri"/>
                <a:sym typeface="Calibri"/>
              </a:rPr>
              <a:t>(</a:t>
            </a:r>
            <a:r>
              <a:rPr b="1" lang="en-GB" sz="2400" u="sng">
                <a:solidFill>
                  <a:schemeClr val="dk1"/>
                </a:solidFill>
                <a:highlight>
                  <a:schemeClr val="lt1"/>
                </a:highlight>
                <a:latin typeface="Calibri"/>
                <a:ea typeface="Calibri"/>
                <a:cs typeface="Calibri"/>
                <a:sym typeface="Calibri"/>
              </a:rPr>
              <a:t>2 activities</a:t>
            </a:r>
            <a:r>
              <a:rPr b="1" i="0" lang="en-GB" sz="2400" u="sng" cap="none" strike="noStrike">
                <a:solidFill>
                  <a:schemeClr val="dk1"/>
                </a:solidFill>
                <a:highlight>
                  <a:schemeClr val="lt1"/>
                </a:highlight>
                <a:latin typeface="Calibri"/>
                <a:ea typeface="Calibri"/>
                <a:cs typeface="Calibri"/>
                <a:sym typeface="Calibri"/>
              </a:rPr>
              <a:t>), </a:t>
            </a:r>
            <a:r>
              <a:rPr b="1" lang="en-GB" sz="2400" u="sng">
                <a:solidFill>
                  <a:schemeClr val="dk1"/>
                </a:solidFill>
                <a:highlight>
                  <a:schemeClr val="lt1"/>
                </a:highlight>
                <a:latin typeface="Calibri"/>
                <a:ea typeface="Calibri"/>
                <a:cs typeface="Calibri"/>
                <a:sym typeface="Calibri"/>
              </a:rPr>
              <a:t>Thursday (4 activities)</a:t>
            </a:r>
            <a:r>
              <a:rPr b="1" i="0" lang="en-GB" sz="2400" u="sng" cap="none" strike="noStrike">
                <a:solidFill>
                  <a:schemeClr val="dk1"/>
                </a:solidFill>
                <a:highlight>
                  <a:schemeClr val="lt1"/>
                </a:highlight>
                <a:latin typeface="Calibri"/>
                <a:ea typeface="Calibri"/>
                <a:cs typeface="Calibri"/>
                <a:sym typeface="Calibri"/>
              </a:rPr>
              <a:t>, </a:t>
            </a:r>
            <a:r>
              <a:rPr b="1" lang="en-GB" sz="2400" u="sng">
                <a:solidFill>
                  <a:schemeClr val="dk1"/>
                </a:solidFill>
                <a:highlight>
                  <a:schemeClr val="lt1"/>
                </a:highlight>
                <a:latin typeface="Calibri"/>
                <a:ea typeface="Calibri"/>
                <a:cs typeface="Calibri"/>
                <a:sym typeface="Calibri"/>
              </a:rPr>
              <a:t>Fri</a:t>
            </a:r>
            <a:r>
              <a:rPr b="1" i="0" lang="en-GB" sz="2400" u="sng" cap="none" strike="noStrike">
                <a:solidFill>
                  <a:schemeClr val="dk1"/>
                </a:solidFill>
                <a:highlight>
                  <a:schemeClr val="lt1"/>
                </a:highlight>
                <a:latin typeface="Calibri"/>
                <a:ea typeface="Calibri"/>
                <a:cs typeface="Calibri"/>
                <a:sym typeface="Calibri"/>
              </a:rPr>
              <a:t>day (</a:t>
            </a:r>
            <a:r>
              <a:rPr b="1" lang="en-GB" sz="2400" u="sng">
                <a:solidFill>
                  <a:schemeClr val="dk1"/>
                </a:solidFill>
                <a:highlight>
                  <a:schemeClr val="lt1"/>
                </a:highlight>
                <a:latin typeface="Calibri"/>
                <a:ea typeface="Calibri"/>
                <a:cs typeface="Calibri"/>
                <a:sym typeface="Calibri"/>
              </a:rPr>
              <a:t>2 activities</a:t>
            </a:r>
            <a:r>
              <a:rPr b="1" i="0" lang="en-GB" sz="2400" u="sng" cap="none" strike="noStrike">
                <a:solidFill>
                  <a:schemeClr val="dk1"/>
                </a:solidFill>
                <a:highlight>
                  <a:schemeClr val="lt1"/>
                </a:highlight>
                <a:latin typeface="Calibri"/>
                <a:ea typeface="Calibri"/>
                <a:cs typeface="Calibri"/>
                <a:sym typeface="Calibri"/>
              </a:rPr>
              <a:t>) </a:t>
            </a:r>
            <a:endParaRPr b="1" i="0" sz="1400" u="sng" cap="none" strike="noStrike">
              <a:solidFill>
                <a:srgbClr val="000000"/>
              </a:solidFill>
              <a:highlight>
                <a:schemeClr val="lt1"/>
              </a:highlight>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dk1"/>
              </a:solidFill>
              <a:highlight>
                <a:srgbClr val="FFFF00"/>
              </a:highlight>
              <a:latin typeface="Calibri"/>
              <a:ea typeface="Calibri"/>
              <a:cs typeface="Calibri"/>
              <a:sym typeface="Calibri"/>
            </a:endParaRPr>
          </a:p>
          <a:p>
            <a:pPr indent="-342900" lvl="0" marL="342900" marR="0" rtl="0" algn="l">
              <a:lnSpc>
                <a:spcPct val="100000"/>
              </a:lnSpc>
              <a:spcBef>
                <a:spcPts val="0"/>
              </a:spcBef>
              <a:spcAft>
                <a:spcPts val="0"/>
              </a:spcAft>
              <a:buClr>
                <a:schemeClr val="dk1"/>
              </a:buClr>
              <a:buSzPts val="2400"/>
              <a:buFont typeface="Noto Sans Symbols"/>
              <a:buChar char="⮚"/>
            </a:pPr>
            <a:r>
              <a:rPr lang="en-GB" sz="2400">
                <a:solidFill>
                  <a:schemeClr val="dk1"/>
                </a:solidFill>
                <a:latin typeface="Calibri"/>
                <a:ea typeface="Calibri"/>
                <a:cs typeface="Calibri"/>
                <a:sym typeface="Calibri"/>
              </a:rPr>
              <a:t>Come to school wearing comfortable travelling clothes.</a:t>
            </a:r>
            <a:endParaRPr sz="2400">
              <a:solidFill>
                <a:schemeClr val="dk1"/>
              </a:solidFill>
              <a:latin typeface="Calibri"/>
              <a:ea typeface="Calibri"/>
              <a:cs typeface="Calibri"/>
              <a:sym typeface="Calibri"/>
            </a:endParaRPr>
          </a:p>
          <a:p>
            <a:pPr indent="-342900" lvl="0" marL="342900" marR="0" rtl="0" algn="l">
              <a:lnSpc>
                <a:spcPct val="100000"/>
              </a:lnSpc>
              <a:spcBef>
                <a:spcPts val="0"/>
              </a:spcBef>
              <a:spcAft>
                <a:spcPts val="0"/>
              </a:spcAft>
              <a:buClr>
                <a:schemeClr val="dk1"/>
              </a:buClr>
              <a:buSzPts val="2400"/>
              <a:buFont typeface="Noto Sans Symbols"/>
              <a:buChar char="⮚"/>
            </a:pPr>
            <a:r>
              <a:rPr b="0" i="0" lang="en-GB" sz="2400" u="none" cap="none" strike="noStrike">
                <a:solidFill>
                  <a:schemeClr val="dk1"/>
                </a:solidFill>
                <a:latin typeface="Calibri"/>
                <a:ea typeface="Calibri"/>
                <a:cs typeface="Calibri"/>
                <a:sym typeface="Calibri"/>
              </a:rPr>
              <a:t>Long sleeved tops x</a:t>
            </a:r>
            <a:r>
              <a:rPr lang="en-GB" sz="2400">
                <a:solidFill>
                  <a:schemeClr val="dk1"/>
                </a:solidFill>
                <a:latin typeface="Calibri"/>
                <a:ea typeface="Calibri"/>
                <a:cs typeface="Calibri"/>
                <a:sym typeface="Calibri"/>
              </a:rPr>
              <a:t>3</a:t>
            </a:r>
            <a:endParaRPr b="0" i="0" sz="14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2400"/>
              <a:buFont typeface="Noto Sans Symbols"/>
              <a:buChar char="⮚"/>
            </a:pPr>
            <a:r>
              <a:rPr b="0" i="0" lang="en-GB" sz="2400" u="none" cap="none" strike="noStrike">
                <a:solidFill>
                  <a:schemeClr val="dk1"/>
                </a:solidFill>
                <a:latin typeface="Calibri"/>
                <a:ea typeface="Calibri"/>
                <a:cs typeface="Calibri"/>
                <a:sym typeface="Calibri"/>
              </a:rPr>
              <a:t>Jumper x </a:t>
            </a:r>
            <a:r>
              <a:rPr lang="en-GB" sz="2400">
                <a:solidFill>
                  <a:schemeClr val="dk1"/>
                </a:solidFill>
                <a:latin typeface="Calibri"/>
                <a:ea typeface="Calibri"/>
                <a:cs typeface="Calibri"/>
                <a:sym typeface="Calibri"/>
              </a:rPr>
              <a:t>3</a:t>
            </a:r>
            <a:r>
              <a:rPr b="0" i="0" lang="en-GB" sz="2400" u="none" cap="none" strike="noStrike">
                <a:solidFill>
                  <a:schemeClr val="dk1"/>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2400"/>
              <a:buFont typeface="Noto Sans Symbols"/>
              <a:buChar char="⮚"/>
            </a:pPr>
            <a:r>
              <a:rPr b="0" i="0" lang="en-GB" sz="2400" u="none" cap="none" strike="noStrike">
                <a:solidFill>
                  <a:schemeClr val="dk1"/>
                </a:solidFill>
                <a:latin typeface="Calibri"/>
                <a:ea typeface="Calibri"/>
                <a:cs typeface="Calibri"/>
                <a:sym typeface="Calibri"/>
              </a:rPr>
              <a:t>T shirts x4					</a:t>
            </a:r>
            <a:endParaRPr b="0" i="0" sz="14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2400"/>
              <a:buFont typeface="Noto Sans Symbols"/>
              <a:buChar char="⮚"/>
            </a:pPr>
            <a:r>
              <a:rPr lang="en-GB" sz="2400">
                <a:solidFill>
                  <a:schemeClr val="dk1"/>
                </a:solidFill>
                <a:latin typeface="Calibri"/>
                <a:ea typeface="Calibri"/>
                <a:cs typeface="Calibri"/>
                <a:sym typeface="Calibri"/>
              </a:rPr>
              <a:t>Tracksuit</a:t>
            </a:r>
            <a:r>
              <a:rPr b="0" i="0" lang="en-GB" sz="2400" u="none" cap="none" strike="noStrike">
                <a:solidFill>
                  <a:schemeClr val="dk1"/>
                </a:solidFill>
                <a:latin typeface="Calibri"/>
                <a:ea typeface="Calibri"/>
                <a:cs typeface="Calibri"/>
                <a:sym typeface="Calibri"/>
              </a:rPr>
              <a:t> bottoms/ leggings x4	</a:t>
            </a:r>
            <a:endParaRPr b="0" i="0" sz="14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2400"/>
              <a:buFont typeface="Noto Sans Symbols"/>
              <a:buChar char="⮚"/>
            </a:pPr>
            <a:r>
              <a:rPr b="0" i="0" lang="en-GB" sz="2400" u="none" cap="none" strike="noStrike">
                <a:solidFill>
                  <a:schemeClr val="dk1"/>
                </a:solidFill>
                <a:latin typeface="Calibri"/>
                <a:ea typeface="Calibri"/>
                <a:cs typeface="Calibri"/>
                <a:sym typeface="Calibri"/>
              </a:rPr>
              <a:t>Bathers	to wear under clothes for </a:t>
            </a:r>
            <a:r>
              <a:rPr lang="en-GB" sz="2400">
                <a:solidFill>
                  <a:schemeClr val="dk1"/>
                </a:solidFill>
                <a:latin typeface="Calibri"/>
                <a:ea typeface="Calibri"/>
                <a:cs typeface="Calibri"/>
                <a:sym typeface="Calibri"/>
              </a:rPr>
              <a:t>canoeing</a:t>
            </a:r>
            <a:r>
              <a:rPr b="0" i="0" lang="en-GB" sz="2400" u="none" cap="none" strike="noStrike">
                <a:solidFill>
                  <a:schemeClr val="dk1"/>
                </a:solidFill>
                <a:latin typeface="Calibri"/>
                <a:ea typeface="Calibri"/>
                <a:cs typeface="Calibri"/>
                <a:sym typeface="Calibri"/>
              </a:rPr>
              <a:t> and kayaking.				</a:t>
            </a:r>
            <a:endParaRPr b="0" i="0" sz="14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2400"/>
              <a:buFont typeface="Noto Sans Symbols"/>
              <a:buChar char="⮚"/>
            </a:pPr>
            <a:r>
              <a:rPr b="0" i="0" lang="en-GB" sz="2400" u="none" cap="none" strike="noStrike">
                <a:solidFill>
                  <a:schemeClr val="dk1"/>
                </a:solidFill>
                <a:latin typeface="Calibri"/>
                <a:ea typeface="Calibri"/>
                <a:cs typeface="Calibri"/>
                <a:sym typeface="Calibri"/>
              </a:rPr>
              <a:t>2x towels for </a:t>
            </a:r>
            <a:r>
              <a:rPr lang="en-GB" sz="2400">
                <a:solidFill>
                  <a:schemeClr val="dk1"/>
                </a:solidFill>
                <a:latin typeface="Calibri"/>
                <a:ea typeface="Calibri"/>
                <a:cs typeface="Calibri"/>
                <a:sym typeface="Calibri"/>
              </a:rPr>
              <a:t>drying hands and for showering.</a:t>
            </a:r>
            <a:endParaRPr b="0" i="0" sz="14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2400"/>
              <a:buFont typeface="Noto Sans Symbols"/>
              <a:buChar char="⮚"/>
            </a:pPr>
            <a:r>
              <a:rPr b="0" i="0" lang="en-GB" sz="2400" u="none" cap="none" strike="noStrike">
                <a:solidFill>
                  <a:schemeClr val="dk1"/>
                </a:solidFill>
                <a:latin typeface="Calibri"/>
                <a:ea typeface="Calibri"/>
                <a:cs typeface="Calibri"/>
                <a:sym typeface="Calibri"/>
              </a:rPr>
              <a:t>2x or 3x trainers (</a:t>
            </a:r>
            <a:r>
              <a:rPr lang="en-GB" sz="2400">
                <a:solidFill>
                  <a:schemeClr val="dk1"/>
                </a:solidFill>
                <a:latin typeface="Calibri"/>
                <a:ea typeface="Calibri"/>
                <a:cs typeface="Calibri"/>
                <a:sym typeface="Calibri"/>
              </a:rPr>
              <a:t>so that there is always a dry pair available</a:t>
            </a:r>
            <a:r>
              <a:rPr b="0" i="0" lang="en-GB" sz="2400" u="none" cap="none" strike="noStrike">
                <a:solidFill>
                  <a:schemeClr val="dk1"/>
                </a:solidFill>
                <a:latin typeface="Calibri"/>
                <a:ea typeface="Calibri"/>
                <a:cs typeface="Calibri"/>
                <a:sym typeface="Calibri"/>
              </a:rPr>
              <a:t>)</a:t>
            </a:r>
            <a:endParaRPr b="0" i="0" sz="14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2400"/>
              <a:buFont typeface="Noto Sans Symbols"/>
              <a:buChar char="⮚"/>
            </a:pPr>
            <a:r>
              <a:rPr b="0" i="0" lang="en-GB" sz="2400" u="none" cap="none" strike="noStrike">
                <a:solidFill>
                  <a:schemeClr val="dk1"/>
                </a:solidFill>
                <a:latin typeface="Calibri"/>
                <a:ea typeface="Calibri"/>
                <a:cs typeface="Calibri"/>
                <a:sym typeface="Calibri"/>
              </a:rPr>
              <a:t>Night clothes such as </a:t>
            </a:r>
            <a:r>
              <a:rPr lang="en-GB" sz="2400">
                <a:solidFill>
                  <a:schemeClr val="dk1"/>
                </a:solidFill>
                <a:latin typeface="Calibri"/>
                <a:ea typeface="Calibri"/>
                <a:cs typeface="Calibri"/>
                <a:sym typeface="Calibri"/>
              </a:rPr>
              <a:t>p</a:t>
            </a:r>
            <a:r>
              <a:rPr b="0" i="0" lang="en-GB" sz="2400" u="none" cap="none" strike="noStrike">
                <a:solidFill>
                  <a:schemeClr val="dk1"/>
                </a:solidFill>
                <a:latin typeface="Calibri"/>
                <a:ea typeface="Calibri"/>
                <a:cs typeface="Calibri"/>
                <a:sym typeface="Calibri"/>
              </a:rPr>
              <a:t>yjamas and slippers or indo</a:t>
            </a:r>
            <a:r>
              <a:rPr lang="en-GB" sz="2400">
                <a:solidFill>
                  <a:schemeClr val="dk1"/>
                </a:solidFill>
                <a:latin typeface="Calibri"/>
                <a:ea typeface="Calibri"/>
                <a:cs typeface="Calibri"/>
                <a:sym typeface="Calibri"/>
              </a:rPr>
              <a:t>or shoes</a:t>
            </a:r>
            <a:r>
              <a:rPr b="0" i="0" lang="en-GB" sz="2400" u="none" cap="none" strike="noStrike">
                <a:solidFill>
                  <a:schemeClr val="dk1"/>
                </a:solidFill>
                <a:latin typeface="Calibri"/>
                <a:ea typeface="Calibri"/>
                <a:cs typeface="Calibri"/>
                <a:sym typeface="Calibri"/>
              </a:rPr>
              <a:t> to wear around the centre</a:t>
            </a:r>
            <a:endParaRPr b="0" i="0" sz="14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2400"/>
              <a:buFont typeface="Noto Sans Symbols"/>
              <a:buChar char="⮚"/>
            </a:pPr>
            <a:r>
              <a:rPr b="0" i="0" lang="en-GB" sz="2400" u="none" cap="none" strike="noStrike">
                <a:solidFill>
                  <a:schemeClr val="dk1"/>
                </a:solidFill>
                <a:latin typeface="Calibri"/>
                <a:ea typeface="Calibri"/>
                <a:cs typeface="Calibri"/>
                <a:sym typeface="Calibri"/>
              </a:rPr>
              <a:t>Underwear – vest, pants and socks (2 sets per day)</a:t>
            </a:r>
            <a:endParaRPr b="0" i="0" sz="14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2400"/>
              <a:buFont typeface="Noto Sans Symbols"/>
              <a:buChar char="⮚"/>
            </a:pPr>
            <a:r>
              <a:rPr lang="en-GB" sz="2400">
                <a:solidFill>
                  <a:schemeClr val="dk1"/>
                </a:solidFill>
                <a:latin typeface="Calibri"/>
                <a:ea typeface="Calibri"/>
                <a:cs typeface="Calibri"/>
                <a:sym typeface="Calibri"/>
              </a:rPr>
              <a:t>W</a:t>
            </a:r>
            <a:r>
              <a:rPr b="0" i="0" lang="en-GB" sz="2400" u="none" cap="none" strike="noStrike">
                <a:solidFill>
                  <a:schemeClr val="dk1"/>
                </a:solidFill>
                <a:latin typeface="Calibri"/>
                <a:ea typeface="Calibri"/>
                <a:cs typeface="Calibri"/>
                <a:sym typeface="Calibri"/>
              </a:rPr>
              <a:t>aterproof jacket</a:t>
            </a:r>
            <a:endParaRPr b="0" i="0" sz="2400" u="none" cap="none" strike="noStrike">
              <a:solidFill>
                <a:schemeClr val="dk1"/>
              </a:solidFill>
              <a:latin typeface="Calibri"/>
              <a:ea typeface="Calibri"/>
              <a:cs typeface="Calibri"/>
              <a:sym typeface="Calibri"/>
            </a:endParaRPr>
          </a:p>
          <a:p>
            <a:pPr indent="-381000" lvl="0" marL="450000" rtl="0" algn="l">
              <a:spcBef>
                <a:spcPts val="0"/>
              </a:spcBef>
              <a:spcAft>
                <a:spcPts val="0"/>
              </a:spcAft>
              <a:buClr>
                <a:schemeClr val="dk1"/>
              </a:buClr>
              <a:buSzPts val="2400"/>
              <a:buFont typeface="Calibri"/>
              <a:buChar char="⮚"/>
            </a:pPr>
            <a:r>
              <a:rPr lang="en-GB" sz="2400">
                <a:solidFill>
                  <a:schemeClr val="dk1"/>
                </a:solidFill>
                <a:latin typeface="Calibri"/>
                <a:ea typeface="Calibri"/>
                <a:cs typeface="Calibri"/>
                <a:sym typeface="Calibri"/>
              </a:rPr>
              <a:t>Toiletries- hand soap, body soap, shampoo, shower gel, toothbrush and toothpaste</a:t>
            </a:r>
            <a:endParaRPr sz="2400">
              <a:solidFill>
                <a:schemeClr val="dk1"/>
              </a:solidFill>
              <a:latin typeface="Calibri"/>
              <a:ea typeface="Calibri"/>
              <a:cs typeface="Calibri"/>
              <a:sym typeface="Calibri"/>
            </a:endParaRPr>
          </a:p>
          <a:p>
            <a:pPr indent="-342900" lvl="0" marL="342900" marR="0" rtl="0" algn="l">
              <a:lnSpc>
                <a:spcPct val="100000"/>
              </a:lnSpc>
              <a:spcBef>
                <a:spcPts val="0"/>
              </a:spcBef>
              <a:spcAft>
                <a:spcPts val="0"/>
              </a:spcAft>
              <a:buClr>
                <a:schemeClr val="dk1"/>
              </a:buClr>
              <a:buSzPts val="2400"/>
              <a:buFont typeface="Noto Sans Symbols"/>
              <a:buChar char="⮚"/>
            </a:pPr>
            <a:r>
              <a:rPr b="0" i="0" lang="en-GB" sz="2400" u="none" cap="none" strike="noStrike">
                <a:solidFill>
                  <a:schemeClr val="dk1"/>
                </a:solidFill>
                <a:latin typeface="Calibri"/>
                <a:ea typeface="Calibri"/>
                <a:cs typeface="Calibri"/>
                <a:sym typeface="Calibri"/>
              </a:rPr>
              <a:t>A refillable water bottle to take to activities</a:t>
            </a:r>
            <a:endParaRPr b="0" i="0" sz="14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2400"/>
              <a:buFont typeface="Noto Sans Symbols"/>
              <a:buChar char="⮚"/>
            </a:pPr>
            <a:r>
              <a:rPr b="0" i="0" lang="en-GB" sz="2400" u="none" cap="none" strike="noStrike">
                <a:solidFill>
                  <a:schemeClr val="dk1"/>
                </a:solidFill>
                <a:latin typeface="Calibri"/>
                <a:ea typeface="Calibri"/>
                <a:cs typeface="Calibri"/>
                <a:sym typeface="Calibri"/>
              </a:rPr>
              <a:t>Plastic bag for damp clothes/ towels</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Clothing should be old or clothes you do not mind getting muddy and are easy/ comfortable to wear doing activities.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highlight>
                  <a:srgbClr val="FFFF00"/>
                </a:highlight>
                <a:latin typeface="Calibri"/>
                <a:ea typeface="Calibri"/>
                <a:cs typeface="Calibri"/>
                <a:sym typeface="Calibri"/>
              </a:rPr>
              <a:t>ALL</a:t>
            </a:r>
            <a:r>
              <a:rPr b="0" i="0" lang="en-GB" sz="1800" u="none" cap="none" strike="noStrike">
                <a:solidFill>
                  <a:schemeClr val="dk1"/>
                </a:solidFill>
                <a:latin typeface="Calibri"/>
                <a:ea typeface="Calibri"/>
                <a:cs typeface="Calibri"/>
                <a:sym typeface="Calibri"/>
              </a:rPr>
              <a:t> clothing must be labelled</a:t>
            </a:r>
            <a:endParaRPr b="0" i="0" sz="1400" u="none" cap="none" strike="noStrike">
              <a:solidFill>
                <a:srgbClr val="000000"/>
              </a:solidFill>
              <a:latin typeface="Arial"/>
              <a:ea typeface="Arial"/>
              <a:cs typeface="Arial"/>
              <a:sym typeface="Arial"/>
            </a:endParaRPr>
          </a:p>
        </p:txBody>
      </p:sp>
      <p:pic>
        <p:nvPicPr>
          <p:cNvPr id="192" name="Google Shape;192;p9"/>
          <p:cNvPicPr preferRelativeResize="0"/>
          <p:nvPr/>
        </p:nvPicPr>
        <p:blipFill rotWithShape="1">
          <a:blip r:embed="rId3">
            <a:alphaModFix/>
          </a:blip>
          <a:srcRect b="0" l="0" r="0" t="0"/>
          <a:stretch/>
        </p:blipFill>
        <p:spPr>
          <a:xfrm>
            <a:off x="8653025" y="690170"/>
            <a:ext cx="2128751" cy="1910418"/>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0"/>
          <p:cNvSpPr txBox="1"/>
          <p:nvPr/>
        </p:nvSpPr>
        <p:spPr>
          <a:xfrm>
            <a:off x="983600" y="298475"/>
            <a:ext cx="7122600" cy="5942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800" u="sng">
                <a:solidFill>
                  <a:schemeClr val="dk1"/>
                </a:solidFill>
                <a:latin typeface="Calibri"/>
                <a:ea typeface="Calibri"/>
                <a:cs typeface="Calibri"/>
                <a:sym typeface="Calibri"/>
              </a:rPr>
              <a:t>What won’t be needed:</a:t>
            </a:r>
            <a:endParaRPr b="1" sz="2800" u="sng">
              <a:solidFill>
                <a:schemeClr val="dk1"/>
              </a:solidFill>
              <a:latin typeface="Calibri"/>
              <a:ea typeface="Calibri"/>
              <a:cs typeface="Calibri"/>
              <a:sym typeface="Calibri"/>
            </a:endParaRPr>
          </a:p>
          <a:p>
            <a:pPr indent="0" lvl="0" marL="0" rtl="0" algn="l">
              <a:spcBef>
                <a:spcPts val="0"/>
              </a:spcBef>
              <a:spcAft>
                <a:spcPts val="0"/>
              </a:spcAft>
              <a:buNone/>
            </a:pPr>
            <a:r>
              <a:t/>
            </a:r>
            <a:endParaRPr sz="2800">
              <a:solidFill>
                <a:schemeClr val="dk1"/>
              </a:solidFill>
              <a:latin typeface="Calibri"/>
              <a:ea typeface="Calibri"/>
              <a:cs typeface="Calibri"/>
              <a:sym typeface="Calibri"/>
            </a:endParaRPr>
          </a:p>
          <a:p>
            <a:pPr indent="-406400" lvl="0" marL="457200" rtl="0" algn="l">
              <a:spcBef>
                <a:spcPts val="0"/>
              </a:spcBef>
              <a:spcAft>
                <a:spcPts val="0"/>
              </a:spcAft>
              <a:buClr>
                <a:schemeClr val="dk1"/>
              </a:buClr>
              <a:buSzPts val="2800"/>
              <a:buFont typeface="Calibri"/>
              <a:buChar char="●"/>
            </a:pPr>
            <a:r>
              <a:rPr lang="en-GB" sz="2800">
                <a:solidFill>
                  <a:schemeClr val="dk1"/>
                </a:solidFill>
                <a:latin typeface="Calibri"/>
                <a:ea typeface="Calibri"/>
                <a:cs typeface="Calibri"/>
                <a:sym typeface="Calibri"/>
              </a:rPr>
              <a:t>Phones / ipods / ipads or other devices.</a:t>
            </a:r>
            <a:endParaRPr sz="2800">
              <a:solidFill>
                <a:schemeClr val="dk1"/>
              </a:solidFill>
              <a:latin typeface="Calibri"/>
              <a:ea typeface="Calibri"/>
              <a:cs typeface="Calibri"/>
              <a:sym typeface="Calibri"/>
            </a:endParaRPr>
          </a:p>
          <a:p>
            <a:pPr indent="0" lvl="0" marL="0" rtl="0" algn="l">
              <a:spcBef>
                <a:spcPts val="0"/>
              </a:spcBef>
              <a:spcAft>
                <a:spcPts val="0"/>
              </a:spcAft>
              <a:buNone/>
            </a:pPr>
            <a:r>
              <a:t/>
            </a:r>
            <a:endParaRPr sz="2800">
              <a:solidFill>
                <a:schemeClr val="dk1"/>
              </a:solidFill>
              <a:latin typeface="Calibri"/>
              <a:ea typeface="Calibri"/>
              <a:cs typeface="Calibri"/>
              <a:sym typeface="Calibri"/>
            </a:endParaRPr>
          </a:p>
          <a:p>
            <a:pPr indent="-406400" lvl="0" marL="457200" rtl="0" algn="l">
              <a:spcBef>
                <a:spcPts val="0"/>
              </a:spcBef>
              <a:spcAft>
                <a:spcPts val="0"/>
              </a:spcAft>
              <a:buClr>
                <a:schemeClr val="dk1"/>
              </a:buClr>
              <a:buSzPts val="2800"/>
              <a:buFont typeface="Calibri"/>
              <a:buChar char="●"/>
            </a:pPr>
            <a:r>
              <a:rPr lang="en-GB" sz="2800">
                <a:solidFill>
                  <a:schemeClr val="dk1"/>
                </a:solidFill>
                <a:latin typeface="Calibri"/>
                <a:ea typeface="Calibri"/>
                <a:cs typeface="Calibri"/>
                <a:sym typeface="Calibri"/>
              </a:rPr>
              <a:t>Aerosol sprays</a:t>
            </a:r>
            <a:endParaRPr sz="2800">
              <a:solidFill>
                <a:schemeClr val="dk1"/>
              </a:solidFill>
              <a:latin typeface="Calibri"/>
              <a:ea typeface="Calibri"/>
              <a:cs typeface="Calibri"/>
              <a:sym typeface="Calibri"/>
            </a:endParaRPr>
          </a:p>
          <a:p>
            <a:pPr indent="0" lvl="0" marL="0" rtl="0" algn="l">
              <a:spcBef>
                <a:spcPts val="0"/>
              </a:spcBef>
              <a:spcAft>
                <a:spcPts val="0"/>
              </a:spcAft>
              <a:buNone/>
            </a:pPr>
            <a:r>
              <a:t/>
            </a:r>
            <a:endParaRPr sz="2800">
              <a:solidFill>
                <a:schemeClr val="dk1"/>
              </a:solidFill>
              <a:latin typeface="Calibri"/>
              <a:ea typeface="Calibri"/>
              <a:cs typeface="Calibri"/>
              <a:sym typeface="Calibri"/>
            </a:endParaRPr>
          </a:p>
          <a:p>
            <a:pPr indent="-406400" lvl="0" marL="457200" rtl="0" algn="l">
              <a:spcBef>
                <a:spcPts val="0"/>
              </a:spcBef>
              <a:spcAft>
                <a:spcPts val="0"/>
              </a:spcAft>
              <a:buClr>
                <a:schemeClr val="dk1"/>
              </a:buClr>
              <a:buSzPts val="2800"/>
              <a:buFont typeface="Calibri"/>
              <a:buChar char="●"/>
            </a:pPr>
            <a:r>
              <a:rPr lang="en-GB" sz="2800">
                <a:solidFill>
                  <a:schemeClr val="dk1"/>
                </a:solidFill>
                <a:latin typeface="Calibri"/>
                <a:ea typeface="Calibri"/>
                <a:cs typeface="Calibri"/>
                <a:sym typeface="Calibri"/>
              </a:rPr>
              <a:t>Cameras or games</a:t>
            </a:r>
            <a:endParaRPr sz="2800">
              <a:solidFill>
                <a:schemeClr val="dk1"/>
              </a:solidFill>
              <a:latin typeface="Calibri"/>
              <a:ea typeface="Calibri"/>
              <a:cs typeface="Calibri"/>
              <a:sym typeface="Calibri"/>
            </a:endParaRPr>
          </a:p>
          <a:p>
            <a:pPr indent="0" lvl="0" marL="0" rtl="0" algn="l">
              <a:spcBef>
                <a:spcPts val="0"/>
              </a:spcBef>
              <a:spcAft>
                <a:spcPts val="0"/>
              </a:spcAft>
              <a:buNone/>
            </a:pPr>
            <a:r>
              <a:t/>
            </a:r>
            <a:endParaRPr sz="2800">
              <a:solidFill>
                <a:schemeClr val="dk1"/>
              </a:solidFill>
              <a:latin typeface="Calibri"/>
              <a:ea typeface="Calibri"/>
              <a:cs typeface="Calibri"/>
              <a:sym typeface="Calibri"/>
            </a:endParaRPr>
          </a:p>
          <a:p>
            <a:pPr indent="-406400" lvl="0" marL="457200" rtl="0" algn="l">
              <a:spcBef>
                <a:spcPts val="0"/>
              </a:spcBef>
              <a:spcAft>
                <a:spcPts val="0"/>
              </a:spcAft>
              <a:buClr>
                <a:schemeClr val="dk1"/>
              </a:buClr>
              <a:buSzPts val="2800"/>
              <a:buFont typeface="Calibri"/>
              <a:buChar char="●"/>
            </a:pPr>
            <a:r>
              <a:rPr lang="en-GB" sz="2800">
                <a:solidFill>
                  <a:schemeClr val="dk1"/>
                </a:solidFill>
                <a:latin typeface="Calibri"/>
                <a:ea typeface="Calibri"/>
                <a:cs typeface="Calibri"/>
                <a:sym typeface="Calibri"/>
              </a:rPr>
              <a:t>Electronics</a:t>
            </a:r>
            <a:endParaRPr sz="2800">
              <a:solidFill>
                <a:schemeClr val="dk1"/>
              </a:solidFill>
              <a:latin typeface="Calibri"/>
              <a:ea typeface="Calibri"/>
              <a:cs typeface="Calibri"/>
              <a:sym typeface="Calibri"/>
            </a:endParaRPr>
          </a:p>
          <a:p>
            <a:pPr indent="0" lvl="0" marL="0" rtl="0" algn="l">
              <a:spcBef>
                <a:spcPts val="0"/>
              </a:spcBef>
              <a:spcAft>
                <a:spcPts val="0"/>
              </a:spcAft>
              <a:buNone/>
            </a:pPr>
            <a:r>
              <a:t/>
            </a:r>
            <a:endParaRPr sz="2800">
              <a:solidFill>
                <a:schemeClr val="dk1"/>
              </a:solidFill>
              <a:latin typeface="Calibri"/>
              <a:ea typeface="Calibri"/>
              <a:cs typeface="Calibri"/>
              <a:sym typeface="Calibri"/>
            </a:endParaRPr>
          </a:p>
          <a:p>
            <a:pPr indent="-406400" lvl="0" marL="457200" rtl="0" algn="l">
              <a:spcBef>
                <a:spcPts val="0"/>
              </a:spcBef>
              <a:spcAft>
                <a:spcPts val="0"/>
              </a:spcAft>
              <a:buClr>
                <a:schemeClr val="dk1"/>
              </a:buClr>
              <a:buSzPts val="2800"/>
              <a:buFont typeface="Calibri"/>
              <a:buChar char="●"/>
            </a:pPr>
            <a:r>
              <a:rPr lang="en-GB" sz="2800">
                <a:solidFill>
                  <a:schemeClr val="dk1"/>
                </a:solidFill>
                <a:latin typeface="Calibri"/>
                <a:ea typeface="Calibri"/>
                <a:cs typeface="Calibri"/>
                <a:sym typeface="Calibri"/>
              </a:rPr>
              <a:t>More than £3</a:t>
            </a:r>
            <a:endParaRPr sz="2800">
              <a:solidFill>
                <a:schemeClr val="dk1"/>
              </a:solidFill>
              <a:latin typeface="Calibri"/>
              <a:ea typeface="Calibri"/>
              <a:cs typeface="Calibri"/>
              <a:sym typeface="Calibri"/>
            </a:endParaRPr>
          </a:p>
          <a:p>
            <a:pPr indent="0" lvl="0" marL="0" rtl="0" algn="l">
              <a:spcBef>
                <a:spcPts val="0"/>
              </a:spcBef>
              <a:spcAft>
                <a:spcPts val="0"/>
              </a:spcAft>
              <a:buNone/>
            </a:pPr>
            <a:r>
              <a:t/>
            </a:r>
            <a:endParaRPr sz="2800">
              <a:solidFill>
                <a:schemeClr val="dk1"/>
              </a:solidFill>
              <a:latin typeface="Calibri"/>
              <a:ea typeface="Calibri"/>
              <a:cs typeface="Calibri"/>
              <a:sym typeface="Calibri"/>
            </a:endParaRPr>
          </a:p>
          <a:p>
            <a:pPr indent="-406400" lvl="0" marL="457200" rtl="0" algn="l">
              <a:spcBef>
                <a:spcPts val="0"/>
              </a:spcBef>
              <a:spcAft>
                <a:spcPts val="0"/>
              </a:spcAft>
              <a:buClr>
                <a:schemeClr val="dk1"/>
              </a:buClr>
              <a:buSzPts val="2800"/>
              <a:buFont typeface="Calibri"/>
              <a:buChar char="●"/>
            </a:pPr>
            <a:r>
              <a:rPr lang="en-GB" sz="2800">
                <a:solidFill>
                  <a:schemeClr val="dk1"/>
                </a:solidFill>
                <a:latin typeface="Calibri"/>
                <a:ea typeface="Calibri"/>
                <a:cs typeface="Calibri"/>
                <a:sym typeface="Calibri"/>
              </a:rPr>
              <a:t>Junk food or extra snacks.</a:t>
            </a:r>
            <a:endParaRPr sz="28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1"/>
          <p:cNvSpPr txBox="1"/>
          <p:nvPr>
            <p:ph type="title"/>
          </p:nvPr>
        </p:nvSpPr>
        <p:spPr>
          <a:xfrm>
            <a:off x="838200" y="7151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Medical Requirements</a:t>
            </a:r>
            <a:endParaRPr/>
          </a:p>
        </p:txBody>
      </p:sp>
      <p:sp>
        <p:nvSpPr>
          <p:cNvPr id="203" name="Google Shape;203;p11"/>
          <p:cNvSpPr txBox="1"/>
          <p:nvPr>
            <p:ph idx="1" type="body"/>
          </p:nvPr>
        </p:nvSpPr>
        <p:spPr>
          <a:xfrm>
            <a:off x="779477" y="1253331"/>
            <a:ext cx="10515600" cy="4351338"/>
          </a:xfrm>
          <a:prstGeom prst="rect">
            <a:avLst/>
          </a:prstGeom>
          <a:noFill/>
          <a:ln>
            <a:noFill/>
          </a:ln>
        </p:spPr>
        <p:txBody>
          <a:bodyPr anchorCtr="0" anchor="t" bIns="45700" lIns="91425" spcFirstLastPara="1" rIns="91425" wrap="square" tIns="45700">
            <a:noAutofit/>
          </a:bodyPr>
          <a:lstStyle/>
          <a:p>
            <a:pPr indent="-260350" lvl="0" marL="228600" rtl="0" algn="l">
              <a:lnSpc>
                <a:spcPct val="70000"/>
              </a:lnSpc>
              <a:spcBef>
                <a:spcPts val="0"/>
              </a:spcBef>
              <a:spcAft>
                <a:spcPts val="0"/>
              </a:spcAft>
              <a:buClr>
                <a:schemeClr val="dk1"/>
              </a:buClr>
              <a:buSzPts val="2670"/>
              <a:buChar char="•"/>
            </a:pPr>
            <a:r>
              <a:rPr lang="en-GB" sz="2670"/>
              <a:t>Forms must be completed and handed back into school asap.</a:t>
            </a:r>
            <a:endParaRPr sz="2670"/>
          </a:p>
          <a:p>
            <a:pPr indent="0" lvl="0" marL="0" rtl="0" algn="l">
              <a:lnSpc>
                <a:spcPct val="70000"/>
              </a:lnSpc>
              <a:spcBef>
                <a:spcPts val="1000"/>
              </a:spcBef>
              <a:spcAft>
                <a:spcPts val="0"/>
              </a:spcAft>
              <a:buClr>
                <a:schemeClr val="dk1"/>
              </a:buClr>
              <a:buSzPts val="2170"/>
              <a:buNone/>
            </a:pPr>
            <a:r>
              <a:t/>
            </a:r>
            <a:endParaRPr sz="2670"/>
          </a:p>
          <a:p>
            <a:pPr indent="-260350" lvl="0" marL="228600" rtl="0" algn="l">
              <a:lnSpc>
                <a:spcPct val="70000"/>
              </a:lnSpc>
              <a:spcBef>
                <a:spcPts val="1000"/>
              </a:spcBef>
              <a:spcAft>
                <a:spcPts val="0"/>
              </a:spcAft>
              <a:buClr>
                <a:schemeClr val="dk1"/>
              </a:buClr>
              <a:buSzPts val="2670"/>
              <a:buChar char="•"/>
            </a:pPr>
            <a:r>
              <a:rPr lang="en-GB" sz="2670"/>
              <a:t>All medicines must be clearly labelled with the dose and frequency of the dose written on the medicine.</a:t>
            </a:r>
            <a:endParaRPr sz="2670"/>
          </a:p>
          <a:p>
            <a:pPr indent="-90804" lvl="0" marL="228600" rtl="0" algn="l">
              <a:lnSpc>
                <a:spcPct val="70000"/>
              </a:lnSpc>
              <a:spcBef>
                <a:spcPts val="1000"/>
              </a:spcBef>
              <a:spcAft>
                <a:spcPts val="0"/>
              </a:spcAft>
              <a:buClr>
                <a:schemeClr val="dk1"/>
              </a:buClr>
              <a:buSzPts val="2170"/>
              <a:buNone/>
            </a:pPr>
            <a:r>
              <a:t/>
            </a:r>
            <a:endParaRPr sz="2670"/>
          </a:p>
          <a:p>
            <a:pPr indent="-260350" lvl="0" marL="228600" rtl="0" algn="l">
              <a:lnSpc>
                <a:spcPct val="70000"/>
              </a:lnSpc>
              <a:spcBef>
                <a:spcPts val="1000"/>
              </a:spcBef>
              <a:spcAft>
                <a:spcPts val="0"/>
              </a:spcAft>
              <a:buClr>
                <a:schemeClr val="dk1"/>
              </a:buClr>
              <a:buSzPts val="2670"/>
              <a:buChar char="•"/>
            </a:pPr>
            <a:r>
              <a:rPr lang="en-GB" sz="2670"/>
              <a:t>All medicines to be placed in a clear bag which is also labelled.</a:t>
            </a:r>
            <a:endParaRPr sz="2670"/>
          </a:p>
          <a:p>
            <a:pPr indent="-90804" lvl="0" marL="228600" rtl="0" algn="l">
              <a:lnSpc>
                <a:spcPct val="70000"/>
              </a:lnSpc>
              <a:spcBef>
                <a:spcPts val="1000"/>
              </a:spcBef>
              <a:spcAft>
                <a:spcPts val="0"/>
              </a:spcAft>
              <a:buClr>
                <a:schemeClr val="dk1"/>
              </a:buClr>
              <a:buSzPts val="2170"/>
              <a:buNone/>
            </a:pPr>
            <a:r>
              <a:t/>
            </a:r>
            <a:endParaRPr sz="2670"/>
          </a:p>
          <a:p>
            <a:pPr indent="-260350" lvl="0" marL="228600" rtl="0" algn="l">
              <a:lnSpc>
                <a:spcPct val="70000"/>
              </a:lnSpc>
              <a:spcBef>
                <a:spcPts val="1000"/>
              </a:spcBef>
              <a:spcAft>
                <a:spcPts val="0"/>
              </a:spcAft>
              <a:buClr>
                <a:schemeClr val="dk1"/>
              </a:buClr>
              <a:buSzPts val="2670"/>
              <a:buChar char="•"/>
            </a:pPr>
            <a:r>
              <a:rPr lang="en-GB" sz="2670"/>
              <a:t>Travel Tablets: As we departing after 10am we will give any child who needs it their travel tablet in school. If your child requires travel tablets please state this on the medical form. You will need to supply a tablet for the return journey. </a:t>
            </a:r>
            <a:endParaRPr sz="2670"/>
          </a:p>
          <a:p>
            <a:pPr indent="-90804" lvl="0" marL="228600" rtl="0" algn="l">
              <a:lnSpc>
                <a:spcPct val="70000"/>
              </a:lnSpc>
              <a:spcBef>
                <a:spcPts val="1000"/>
              </a:spcBef>
              <a:spcAft>
                <a:spcPts val="0"/>
              </a:spcAft>
              <a:buClr>
                <a:schemeClr val="dk1"/>
              </a:buClr>
              <a:buSzPts val="2170"/>
              <a:buNone/>
            </a:pPr>
            <a:r>
              <a:t/>
            </a:r>
            <a:endParaRPr sz="2670"/>
          </a:p>
          <a:p>
            <a:pPr indent="-260350" lvl="0" marL="228600" rtl="0" algn="l">
              <a:lnSpc>
                <a:spcPct val="70000"/>
              </a:lnSpc>
              <a:spcBef>
                <a:spcPts val="1000"/>
              </a:spcBef>
              <a:spcAft>
                <a:spcPts val="0"/>
              </a:spcAft>
              <a:buClr>
                <a:schemeClr val="dk1"/>
              </a:buClr>
              <a:buSzPts val="2670"/>
              <a:buChar char="•"/>
            </a:pPr>
            <a:r>
              <a:rPr lang="en-GB" sz="2670"/>
              <a:t>Medicine will be administered by a teacher and will be witnessed by another teacher. </a:t>
            </a:r>
            <a:endParaRPr sz="267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2"/>
          <p:cNvSpPr txBox="1"/>
          <p:nvPr>
            <p:ph idx="1" type="body"/>
          </p:nvPr>
        </p:nvSpPr>
        <p:spPr>
          <a:xfrm>
            <a:off x="471900" y="835501"/>
            <a:ext cx="10515600" cy="5187000"/>
          </a:xfrm>
          <a:prstGeom prst="rect">
            <a:avLst/>
          </a:prstGeom>
          <a:noFill/>
          <a:ln>
            <a:noFill/>
          </a:ln>
        </p:spPr>
        <p:txBody>
          <a:bodyPr anchorCtr="0" anchor="t" bIns="45700" lIns="91425" spcFirstLastPara="1" rIns="91425" wrap="square" tIns="45700">
            <a:normAutofit fontScale="92500" lnSpcReduction="20000"/>
          </a:bodyPr>
          <a:lstStyle/>
          <a:p>
            <a:pPr indent="-227012" lvl="0" marL="228600" rtl="0" algn="l">
              <a:lnSpc>
                <a:spcPct val="90000"/>
              </a:lnSpc>
              <a:spcBef>
                <a:spcPts val="0"/>
              </a:spcBef>
              <a:spcAft>
                <a:spcPts val="0"/>
              </a:spcAft>
              <a:buClr>
                <a:schemeClr val="dk1"/>
              </a:buClr>
              <a:buSzPct val="100000"/>
              <a:buChar char="•"/>
            </a:pPr>
            <a:r>
              <a:rPr lang="en-GB" sz="3000"/>
              <a:t>Come to school on Wednesday dressed in the clothes you will be wearing to Manor Adventure (i.e. non uniform)</a:t>
            </a:r>
            <a:endParaRPr sz="3000"/>
          </a:p>
          <a:p>
            <a:pPr indent="-227012" lvl="0" marL="228600" rtl="0" algn="l">
              <a:lnSpc>
                <a:spcPct val="90000"/>
              </a:lnSpc>
              <a:spcBef>
                <a:spcPts val="0"/>
              </a:spcBef>
              <a:spcAft>
                <a:spcPts val="0"/>
              </a:spcAft>
              <a:buSzPct val="100000"/>
              <a:buChar char="•"/>
            </a:pPr>
            <a:r>
              <a:rPr lang="en-GB" sz="3000"/>
              <a:t>Remember to bring enough clothes for all the activities.</a:t>
            </a:r>
            <a:endParaRPr sz="3000"/>
          </a:p>
          <a:p>
            <a:pPr indent="-227012" lvl="0" marL="228600" rtl="0" algn="l">
              <a:lnSpc>
                <a:spcPct val="90000"/>
              </a:lnSpc>
              <a:spcBef>
                <a:spcPts val="0"/>
              </a:spcBef>
              <a:spcAft>
                <a:spcPts val="0"/>
              </a:spcAft>
              <a:buSzPct val="100000"/>
              <a:buChar char="•"/>
            </a:pPr>
            <a:r>
              <a:rPr lang="en-GB" sz="3000"/>
              <a:t>Remember a sleeping bag, pillow and pillow case.</a:t>
            </a:r>
            <a:endParaRPr sz="3000"/>
          </a:p>
          <a:p>
            <a:pPr indent="-227012" lvl="0" marL="228600" rtl="0" algn="l">
              <a:lnSpc>
                <a:spcPct val="90000"/>
              </a:lnSpc>
              <a:spcBef>
                <a:spcPts val="0"/>
              </a:spcBef>
              <a:spcAft>
                <a:spcPts val="0"/>
              </a:spcAft>
              <a:buSzPct val="100000"/>
              <a:buChar char="•"/>
            </a:pPr>
            <a:r>
              <a:rPr lang="en-GB" sz="3000"/>
              <a:t>Remember your toothbrush and toothpaste.</a:t>
            </a:r>
            <a:endParaRPr sz="3000"/>
          </a:p>
          <a:p>
            <a:pPr indent="-50800" lvl="0" marL="228600" rtl="0" algn="l">
              <a:lnSpc>
                <a:spcPct val="90000"/>
              </a:lnSpc>
              <a:spcBef>
                <a:spcPts val="1000"/>
              </a:spcBef>
              <a:spcAft>
                <a:spcPts val="0"/>
              </a:spcAft>
              <a:buClr>
                <a:schemeClr val="dk1"/>
              </a:buClr>
              <a:buSzPct val="93333"/>
              <a:buNone/>
            </a:pPr>
            <a:r>
              <a:t/>
            </a:r>
            <a:endParaRPr sz="3000"/>
          </a:p>
          <a:p>
            <a:pPr indent="-227012" lvl="0" marL="228600" rtl="0" algn="l">
              <a:lnSpc>
                <a:spcPct val="90000"/>
              </a:lnSpc>
              <a:spcBef>
                <a:spcPts val="1000"/>
              </a:spcBef>
              <a:spcAft>
                <a:spcPts val="0"/>
              </a:spcAft>
              <a:buClr>
                <a:schemeClr val="dk1"/>
              </a:buClr>
              <a:buSzPct val="100000"/>
              <a:buChar char="•"/>
            </a:pPr>
            <a:r>
              <a:rPr lang="en-GB" sz="3000"/>
              <a:t>The school website will be used to share information about the adventures with you whilst we are away.</a:t>
            </a:r>
            <a:endParaRPr sz="3000"/>
          </a:p>
          <a:p>
            <a:pPr indent="0" lvl="0" marL="0" rtl="0" algn="l">
              <a:lnSpc>
                <a:spcPct val="90000"/>
              </a:lnSpc>
              <a:spcBef>
                <a:spcPts val="1000"/>
              </a:spcBef>
              <a:spcAft>
                <a:spcPts val="0"/>
              </a:spcAft>
              <a:buClr>
                <a:schemeClr val="dk1"/>
              </a:buClr>
              <a:buSzPct val="93333"/>
              <a:buNone/>
            </a:pPr>
            <a:r>
              <a:t/>
            </a:r>
            <a:endParaRPr sz="3000"/>
          </a:p>
          <a:p>
            <a:pPr indent="-227012" lvl="0" marL="228600" rtl="0" algn="l">
              <a:lnSpc>
                <a:spcPct val="90000"/>
              </a:lnSpc>
              <a:spcBef>
                <a:spcPts val="1000"/>
              </a:spcBef>
              <a:spcAft>
                <a:spcPts val="0"/>
              </a:spcAft>
              <a:buClr>
                <a:schemeClr val="dk1"/>
              </a:buClr>
              <a:buSzPct val="100000"/>
              <a:buChar char="•"/>
            </a:pPr>
            <a:r>
              <a:rPr lang="en-GB" sz="3000"/>
              <a:t>We are scheduled to return on Friday 24th October at approximately 4:00pm.</a:t>
            </a:r>
            <a:endParaRPr sz="3000"/>
          </a:p>
          <a:p>
            <a:pPr indent="-227012" lvl="0" marL="228600" rtl="0" algn="l">
              <a:lnSpc>
                <a:spcPct val="90000"/>
              </a:lnSpc>
              <a:spcBef>
                <a:spcPts val="1000"/>
              </a:spcBef>
              <a:spcAft>
                <a:spcPts val="0"/>
              </a:spcAft>
              <a:buSzPct val="100000"/>
              <a:buChar char="•"/>
            </a:pPr>
            <a:r>
              <a:t/>
            </a:r>
            <a:endParaRPr sz="3000"/>
          </a:p>
          <a:p>
            <a:pPr indent="-227012" lvl="0" marL="228600" rtl="0" algn="l">
              <a:lnSpc>
                <a:spcPct val="90000"/>
              </a:lnSpc>
              <a:spcBef>
                <a:spcPts val="1000"/>
              </a:spcBef>
              <a:spcAft>
                <a:spcPts val="0"/>
              </a:spcAft>
              <a:buClr>
                <a:schemeClr val="dk1"/>
              </a:buClr>
              <a:buSzPct val="100000"/>
              <a:buChar char="•"/>
            </a:pPr>
            <a:r>
              <a:rPr lang="en-GB" sz="3000"/>
              <a:t>If there are delays or changes to the return journey we will update you via our texts to parents.</a:t>
            </a:r>
            <a:endParaRPr sz="3000"/>
          </a:p>
          <a:p>
            <a:pPr indent="-50800"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2022-04-25T10:10:21Z</dcterms:created>
  <dc:creator>Clare Heathfield</dc:creator>
</cp:coreProperties>
</file>